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1"/>
  </p:sldMasterIdLst>
  <p:notesMasterIdLst>
    <p:notesMasterId r:id="rId16"/>
  </p:notesMasterIdLst>
  <p:sldIdLst>
    <p:sldId id="256" r:id="rId2"/>
    <p:sldId id="258" r:id="rId3"/>
    <p:sldId id="270" r:id="rId4"/>
    <p:sldId id="259" r:id="rId5"/>
    <p:sldId id="260" r:id="rId6"/>
    <p:sldId id="261" r:id="rId7"/>
    <p:sldId id="262" r:id="rId8"/>
    <p:sldId id="263" r:id="rId9"/>
    <p:sldId id="264" r:id="rId10"/>
    <p:sldId id="265" r:id="rId11"/>
    <p:sldId id="266" r:id="rId12"/>
    <p:sldId id="267" r:id="rId13"/>
    <p:sldId id="268" r:id="rId14"/>
    <p:sldId id="269" r:id="rId15"/>
  </p:sldIdLst>
  <p:sldSz cx="12192000" cy="6858000"/>
  <p:notesSz cx="6858000" cy="12192000"/>
  <p:embeddedFontLst>
    <p:embeddedFont>
      <p:font typeface="Calibri" panose="020F0502020204030204" pitchFamily="34" charset="0"/>
      <p:regular r:id="rId17"/>
      <p:bold r:id="rId18"/>
      <p:italic r:id="rId19"/>
      <p:boldItalic r:id="rId20"/>
    </p:embeddedFont>
    <p:embeddedFont>
      <p:font typeface="Montserrat" panose="00000500000000000000" pitchFamily="2" charset="0"/>
      <p:regular r:id="rId21"/>
      <p:bold r:id="rId22"/>
      <p:italic r:id="rId23"/>
      <p:boldItalic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13"/>
  </p:normalViewPr>
  <p:slideViewPr>
    <p:cSldViewPr snapToGrid="0" snapToObjects="1">
      <p:cViewPr varScale="1">
        <p:scale>
          <a:sx n="59" d="100"/>
          <a:sy n="59" d="100"/>
        </p:scale>
        <p:origin x="456" y="31"/>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96861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Today, I’ll be presenting an analysis of the FIFA World Cup from 1930 to 2014. The data includes match results and details on around 38,000 players.</a:t>
            </a: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average, hosting countries had a 59% win rate, 58% higher than when not hosting. This is significantly higher than expected, but recent articles confirm this high win rate for hosts.</a:t>
            </a:r>
          </a:p>
        </p:txBody>
      </p:sp>
      <p:sp>
        <p:nvSpPr>
          <p:cNvPr id="4" name="Slide Number Placeholder 3"/>
          <p:cNvSpPr>
            <a:spLocks noGrp="1"/>
          </p:cNvSpPr>
          <p:nvPr>
            <p:ph type="sldNum" sz="quarter" idx="10"/>
          </p:nvPr>
        </p:nvSpPr>
        <p:spPr/>
        <p:txBody>
          <a:bodyPr/>
          <a:lstStyle/>
          <a:p>
            <a:fld id="{F7021451-1387-4CA6-816F-3879F97B5CBC}" type="slidenum">
              <a:rPr lang="en-US" smtClean="0"/>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has been a steady increase in audience size and card counts in World Cup matches over the years. </a:t>
            </a:r>
            <a:r>
              <a:rPr lang="en-US"/>
              <a:t>However, when considering the number of matches played, the average goals per game have actually decreased.</a:t>
            </a: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correlation matrix shows this trend as well. Looking at the correlation matrix, especially the first row, we see that almost all metrics have increased over time except the average goals per game.</a:t>
            </a: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conclude, focusing on the host country and each team's goal differential seems crucial for accurately predicting World Cup outcomes.</a:t>
            </a: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World Cup is an international soccer tournament, held every four years bringing together nations.</a:t>
            </a:r>
          </a:p>
          <a:p>
            <a:r>
              <a:rPr lang="en-US" dirty="0"/>
              <a:t>It mixes group and knockout stages. The last one was in 2022, and the next will be in the US in 2026.</a:t>
            </a: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found three things. </a:t>
            </a:r>
          </a:p>
          <a:p>
            <a:r>
              <a:rPr lang="en-US" dirty="0"/>
              <a:t>First, in World Cup matches, skill seems to matter the most, as teams with a higher goals-to-conceded ratio tend to win more.</a:t>
            </a:r>
          </a:p>
          <a:p>
            <a:r>
              <a:rPr lang="en-US" dirty="0"/>
              <a:t>Second, countries hosting the World Cup had significantly higher win rates. </a:t>
            </a:r>
          </a:p>
          <a:p>
            <a:r>
              <a:rPr lang="en-US" dirty="0"/>
              <a:t>Third, there's been an increase in average goals, attendance, and cards in matches over time.</a:t>
            </a: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Looking closer at goals and win rates, we define the goals ratio as goals scored divided by goals conceded. This ratio effectively reflects a team's offensive and defensive performance.</a:t>
            </a:r>
          </a:p>
          <a:p>
            <a:r>
              <a:rPr lang="en-US" dirty="0"/>
              <a:t>A higher correlation of 0.91 between this ratio and win rates was found. The top four teams in both win rate and goals ratio graphs were the same these four </a:t>
            </a:r>
            <a:r>
              <a:rPr lang="en-US" dirty="0" err="1"/>
              <a:t>contires</a:t>
            </a:r>
            <a:r>
              <a:rPr lang="en-US" dirty="0"/>
              <a:t>: Germany, Brazil, Argentina, and Italy.</a:t>
            </a: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four countries also stand out in the World Cup winners' heatmap, indicating closer link between goals ratio and win rate. </a:t>
            </a: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Linear regression analysis revealed a clear relationship between a team's goals ratio and their win rate.</a:t>
            </a:r>
          </a:p>
          <a:p>
            <a:r>
              <a:rPr lang="en-US" dirty="0"/>
              <a:t>Teams with better goal ratios usually have better win rates.</a:t>
            </a: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there were exceptions. For instance, Ireland had a high goals ratio but only a 15% win rate. </a:t>
            </a:r>
          </a:p>
          <a:p>
            <a:r>
              <a:rPr lang="en-US" dirty="0"/>
              <a:t>On the other hand, Jamaica won 33% of their matches despite a lower goals ratio. Looking at these extreme cases, Ireland scored three times more goals than Jamaica, but their win rate was less than half of Jamaica's.</a:t>
            </a:r>
          </a:p>
          <a:p>
            <a:endParaRPr lang="en-US" dirty="0"/>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Even with a strong link between scoring and winning, teams with top scorers didn't always win more. </a:t>
            </a:r>
            <a:r>
              <a:rPr lang="en-US"/>
              <a:t>This shows that in soccer, no one player is more important than the team itself.</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Regarding hosting impact, most teams, except Brazil and Spain, do better when they host the World Cup, suggesting a home advantage</a:t>
            </a: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10</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30.png"/><Relationship Id="rId7"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36.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7.jpeg"/><Relationship Id="rId5" Type="http://schemas.openxmlformats.org/officeDocument/2006/relationships/image" Target="../media/image6.png"/><Relationship Id="rId4" Type="http://schemas.openxmlformats.org/officeDocument/2006/relationships/image" Target="../media/image5.jpe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solidFill>
          <a:srgbClr val="FFFFFF"/>
        </a:solidFill>
        <a:effectLst/>
      </p:bgPr>
    </p:bg>
    <p:spTree>
      <p:nvGrpSpPr>
        <p:cNvPr id="1" name=""/>
        <p:cNvGrpSpPr/>
        <p:nvPr/>
      </p:nvGrpSpPr>
      <p:grpSpPr>
        <a:xfrm>
          <a:off x="0" y="0"/>
          <a:ext cx="0" cy="0"/>
          <a:chOff x="0" y="0"/>
          <a:chExt cx="0" cy="0"/>
        </a:xfrm>
      </p:grpSpPr>
      <p:sp>
        <p:nvSpPr>
          <p:cNvPr id="2" name="Object 1"/>
          <p:cNvSpPr/>
          <p:nvPr/>
        </p:nvSpPr>
        <p:spPr>
          <a:xfrm>
            <a:off x="380905" y="5014056"/>
            <a:ext cx="7315941" cy="1284958"/>
          </a:xfrm>
          <a:prstGeom prst="rect">
            <a:avLst/>
          </a:prstGeom>
          <a:noFill/>
        </p:spPr>
        <p:txBody>
          <a:bodyPr wrap="square" lIns="0" tIns="0" rIns="0" bIns="0" rtlCol="0" anchor="t"/>
          <a:lstStyle/>
          <a:p>
            <a:pPr algn="l">
              <a:lnSpc>
                <a:spcPts val="5060"/>
              </a:lnSpc>
              <a:buNone/>
            </a:pPr>
            <a:r>
              <a:rPr lang="en-US" sz="4016" dirty="0">
                <a:solidFill>
                  <a:srgbClr val="2A2921"/>
                </a:solidFill>
                <a:latin typeface="Montserrat" pitchFamily="34" charset="0"/>
                <a:ea typeface="Montserrat" pitchFamily="34" charset="-122"/>
                <a:cs typeface="Montserrat" pitchFamily="34" charset="-120"/>
              </a:rPr>
              <a:t>Analyzing FIFA World Cup Trends and Patterns</a:t>
            </a:r>
            <a:endParaRPr lang="en-US" dirty="0"/>
          </a:p>
        </p:txBody>
      </p:sp>
      <p:sp>
        <p:nvSpPr>
          <p:cNvPr id="3" name="Object 2"/>
          <p:cNvSpPr/>
          <p:nvPr/>
        </p:nvSpPr>
        <p:spPr>
          <a:xfrm>
            <a:off x="380905" y="6307842"/>
            <a:ext cx="9951137" cy="201562"/>
          </a:xfrm>
          <a:prstGeom prst="rect">
            <a:avLst/>
          </a:prstGeom>
          <a:noFill/>
        </p:spPr>
        <p:txBody>
          <a:bodyPr wrap="square" lIns="0" tIns="0" rIns="0" bIns="0" rtlCol="0" anchor="t"/>
          <a:lstStyle/>
          <a:p>
            <a:pPr algn="l">
              <a:lnSpc>
                <a:spcPts val="1588"/>
              </a:lnSpc>
              <a:spcBef>
                <a:spcPts val="69"/>
              </a:spcBef>
              <a:buNone/>
            </a:pPr>
            <a:r>
              <a:rPr lang="en-US" sz="1260" dirty="0">
                <a:solidFill>
                  <a:srgbClr val="2A2921"/>
                </a:solidFill>
                <a:latin typeface="Montserrat" pitchFamily="34" charset="0"/>
                <a:ea typeface="Montserrat" pitchFamily="34" charset="-122"/>
                <a:cs typeface="Montserrat" pitchFamily="34" charset="-120"/>
              </a:rPr>
              <a:t>This presentation reviews trends and patterns related to the FIFA World Cup tournaments from 1930 to </a:t>
            </a:r>
            <a:endParaRPr lang="en-US" dirty="0"/>
          </a:p>
        </p:txBody>
      </p:sp>
      <p:pic>
        <p:nvPicPr>
          <p:cNvPr id="4" name="Object 3" descr="preencoded.png"/>
          <p:cNvPicPr>
            <a:picLocks noChangeAspect="1"/>
          </p:cNvPicPr>
          <p:nvPr/>
        </p:nvPicPr>
        <p:blipFill>
          <a:blip r:embed="rId3"/>
          <a:srcRect t="20652" b="20652"/>
          <a:stretch/>
        </p:blipFill>
        <p:spPr>
          <a:xfrm>
            <a:off x="0" y="0"/>
            <a:ext cx="12188952" cy="4761309"/>
          </a:xfrm>
          <a:prstGeom prst="rect">
            <a:avLst/>
          </a:prstGeom>
        </p:spPr>
      </p:pic>
      <p:sp>
        <p:nvSpPr>
          <p:cNvPr id="7" name="TextBox 6">
            <a:extLst>
              <a:ext uri="{FF2B5EF4-FFF2-40B4-BE49-F238E27FC236}">
                <a16:creationId xmlns:a16="http://schemas.microsoft.com/office/drawing/2014/main" id="{6D8ADAB7-3F76-383E-0E1E-1E76C93661BB}"/>
              </a:ext>
            </a:extLst>
          </p:cNvPr>
          <p:cNvSpPr txBox="1"/>
          <p:nvPr/>
        </p:nvSpPr>
        <p:spPr>
          <a:xfrm>
            <a:off x="8574657" y="6270123"/>
            <a:ext cx="810883" cy="276999"/>
          </a:xfrm>
          <a:prstGeom prst="rect">
            <a:avLst/>
          </a:prstGeom>
          <a:noFill/>
        </p:spPr>
        <p:txBody>
          <a:bodyPr wrap="square" rtlCol="0">
            <a:spAutoFit/>
          </a:bodyPr>
          <a:lstStyle/>
          <a:p>
            <a:r>
              <a:rPr lang="en-US" sz="1200" dirty="0"/>
              <a:t>2014</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solidFill>
          <a:srgbClr val="F5F5F5"/>
        </a:solidFill>
        <a:effectLst/>
      </p:bgPr>
    </p:bg>
    <p:spTree>
      <p:nvGrpSpPr>
        <p:cNvPr id="1" name=""/>
        <p:cNvGrpSpPr/>
        <p:nvPr/>
      </p:nvGrpSpPr>
      <p:grpSpPr>
        <a:xfrm>
          <a:off x="0" y="0"/>
          <a:ext cx="0" cy="0"/>
          <a:chOff x="0" y="0"/>
          <a:chExt cx="0" cy="0"/>
        </a:xfrm>
      </p:grpSpPr>
      <p:sp>
        <p:nvSpPr>
          <p:cNvPr id="2" name="Object 1"/>
          <p:cNvSpPr/>
          <p:nvPr/>
        </p:nvSpPr>
        <p:spPr>
          <a:xfrm>
            <a:off x="0" y="0"/>
            <a:ext cx="12198475" cy="6865808"/>
          </a:xfrm>
          <a:prstGeom prst="rect">
            <a:avLst/>
          </a:prstGeom>
          <a:solidFill>
            <a:srgbClr val="FFFFFF"/>
          </a:solidFill>
        </p:spPr>
        <p:txBody>
          <a:bodyPr/>
          <a:lstStyle/>
          <a:p>
            <a:endParaRPr lang="en-US"/>
          </a:p>
        </p:txBody>
      </p:sp>
      <p:pic>
        <p:nvPicPr>
          <p:cNvPr id="3" name="Object 2" descr="preencoded.png"/>
          <p:cNvPicPr>
            <a:picLocks noChangeAspect="1"/>
          </p:cNvPicPr>
          <p:nvPr/>
        </p:nvPicPr>
        <p:blipFill>
          <a:blip r:embed="rId3"/>
          <a:srcRect l="-186" t="-5477" r="-186" b="-5477"/>
          <a:stretch/>
        </p:blipFill>
        <p:spPr>
          <a:xfrm>
            <a:off x="0" y="0"/>
            <a:ext cx="12198475" cy="6865808"/>
          </a:xfrm>
          <a:prstGeom prst="rect">
            <a:avLst/>
          </a:prstGeom>
        </p:spPr>
      </p:pic>
      <p:sp>
        <p:nvSpPr>
          <p:cNvPr id="4" name="Object 3"/>
          <p:cNvSpPr/>
          <p:nvPr/>
        </p:nvSpPr>
        <p:spPr>
          <a:xfrm>
            <a:off x="1911260" y="-12861"/>
            <a:ext cx="8244277" cy="435556"/>
          </a:xfrm>
          <a:prstGeom prst="rect">
            <a:avLst/>
          </a:prstGeom>
          <a:solidFill>
            <a:schemeClr val="accent4">
              <a:lumMod val="60000"/>
              <a:lumOff val="40000"/>
            </a:schemeClr>
          </a:solidFill>
        </p:spPr>
        <p:txBody>
          <a:bodyPr wrap="square" lIns="0" tIns="0" rIns="0" bIns="0" rtlCol="0" anchor="t"/>
          <a:lstStyle/>
          <a:p>
            <a:pPr algn="ctr">
              <a:lnSpc>
                <a:spcPts val="4016"/>
              </a:lnSpc>
              <a:buNone/>
            </a:pPr>
            <a:r>
              <a:rPr lang="en-US" sz="3188" b="1" dirty="0">
                <a:solidFill>
                  <a:srgbClr val="2A2921"/>
                </a:solidFill>
                <a:latin typeface="Montserrat" pitchFamily="34" charset="0"/>
                <a:ea typeface="Montserrat" pitchFamily="34" charset="-122"/>
                <a:cs typeface="Montserrat" pitchFamily="34" charset="-120"/>
              </a:rPr>
              <a:t>Impact of Hosting on Win Rates</a:t>
            </a:r>
            <a:endParaRPr lang="en-US" dirty="0"/>
          </a:p>
        </p:txBody>
      </p:sp>
      <p:sp>
        <p:nvSpPr>
          <p:cNvPr id="5" name="Rectangle 4">
            <a:extLst>
              <a:ext uri="{FF2B5EF4-FFF2-40B4-BE49-F238E27FC236}">
                <a16:creationId xmlns:a16="http://schemas.microsoft.com/office/drawing/2014/main" id="{550C1ED2-F7BA-1F8D-0999-2220B03D4323}"/>
              </a:ext>
            </a:extLst>
          </p:cNvPr>
          <p:cNvSpPr/>
          <p:nvPr/>
        </p:nvSpPr>
        <p:spPr>
          <a:xfrm>
            <a:off x="8591910" y="655609"/>
            <a:ext cx="2380889" cy="1431984"/>
          </a:xfrm>
          <a:prstGeom prst="rect">
            <a:avLst/>
          </a:prstGeom>
          <a:noFill/>
          <a:ln w="5715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6D8826B3-183A-D169-7C4A-26545D95EAC1}"/>
              </a:ext>
            </a:extLst>
          </p:cNvPr>
          <p:cNvSpPr/>
          <p:nvPr/>
        </p:nvSpPr>
        <p:spPr>
          <a:xfrm>
            <a:off x="8574657" y="3459195"/>
            <a:ext cx="2441276" cy="1431984"/>
          </a:xfrm>
          <a:prstGeom prst="rect">
            <a:avLst/>
          </a:prstGeom>
          <a:noFill/>
          <a:ln w="5715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solidFill>
          <a:srgbClr val="FFFFFF"/>
        </a:solidFill>
        <a:effectLst/>
      </p:bgPr>
    </p:bg>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srcRect/>
          <a:stretch/>
        </p:blipFill>
        <p:spPr>
          <a:xfrm>
            <a:off x="-203482" y="664716"/>
            <a:ext cx="8033821" cy="4820293"/>
          </a:xfrm>
          <a:prstGeom prst="rect">
            <a:avLst/>
          </a:prstGeom>
        </p:spPr>
      </p:pic>
      <p:sp>
        <p:nvSpPr>
          <p:cNvPr id="3" name="Object 2"/>
          <p:cNvSpPr/>
          <p:nvPr/>
        </p:nvSpPr>
        <p:spPr>
          <a:xfrm>
            <a:off x="3813428" y="122908"/>
            <a:ext cx="7913297" cy="666583"/>
          </a:xfrm>
          <a:prstGeom prst="rect">
            <a:avLst/>
          </a:prstGeom>
          <a:solidFill>
            <a:srgbClr val="FFFFFF"/>
          </a:solidFill>
        </p:spPr>
        <p:txBody>
          <a:bodyPr/>
          <a:lstStyle/>
          <a:p>
            <a:endParaRPr lang="en-US"/>
          </a:p>
        </p:txBody>
      </p:sp>
      <p:sp>
        <p:nvSpPr>
          <p:cNvPr id="4" name="Object 3"/>
          <p:cNvSpPr/>
          <p:nvPr/>
        </p:nvSpPr>
        <p:spPr>
          <a:xfrm>
            <a:off x="2363638" y="279634"/>
            <a:ext cx="7237562" cy="509857"/>
          </a:xfrm>
          <a:prstGeom prst="rect">
            <a:avLst/>
          </a:prstGeom>
          <a:solidFill>
            <a:schemeClr val="accent4">
              <a:lumMod val="60000"/>
              <a:lumOff val="40000"/>
            </a:schemeClr>
          </a:solidFill>
        </p:spPr>
        <p:txBody>
          <a:bodyPr wrap="square" lIns="0" tIns="0" rIns="0" bIns="0" rtlCol="0" anchor="t"/>
          <a:lstStyle/>
          <a:p>
            <a:pPr algn="l">
              <a:lnSpc>
                <a:spcPts val="4016"/>
              </a:lnSpc>
              <a:buNone/>
            </a:pPr>
            <a:r>
              <a:rPr lang="en-US" sz="3188" b="1" dirty="0">
                <a:solidFill>
                  <a:srgbClr val="2A2921"/>
                </a:solidFill>
                <a:latin typeface="Montserrat" pitchFamily="34" charset="0"/>
                <a:ea typeface="Montserrat" pitchFamily="34" charset="-122"/>
                <a:cs typeface="Montserrat" pitchFamily="34" charset="-120"/>
              </a:rPr>
              <a:t>Higher win rates for host nations</a:t>
            </a:r>
            <a:endParaRPr lang="en-US" dirty="0"/>
          </a:p>
        </p:txBody>
      </p:sp>
      <p:pic>
        <p:nvPicPr>
          <p:cNvPr id="5" name="Object 4" descr="preencoded.png"/>
          <p:cNvPicPr>
            <a:picLocks noChangeAspect="1"/>
          </p:cNvPicPr>
          <p:nvPr/>
        </p:nvPicPr>
        <p:blipFill>
          <a:blip r:embed="rId4"/>
          <a:srcRect/>
          <a:stretch/>
        </p:blipFill>
        <p:spPr>
          <a:xfrm>
            <a:off x="7018170" y="971307"/>
            <a:ext cx="5021370" cy="4368120"/>
          </a:xfrm>
          <a:prstGeom prst="rect">
            <a:avLst/>
          </a:prstGeom>
        </p:spPr>
      </p:pic>
      <p:pic>
        <p:nvPicPr>
          <p:cNvPr id="6" name="Object 5" descr="preencoded.png"/>
          <p:cNvPicPr>
            <a:picLocks noChangeAspect="1"/>
          </p:cNvPicPr>
          <p:nvPr/>
        </p:nvPicPr>
        <p:blipFill>
          <a:blip r:embed="rId5"/>
          <a:srcRect/>
          <a:stretch/>
        </p:blipFill>
        <p:spPr>
          <a:xfrm>
            <a:off x="4285178" y="5560496"/>
            <a:ext cx="3809047" cy="1128743"/>
          </a:xfrm>
          <a:prstGeom prst="rect">
            <a:avLst/>
          </a:prstGeom>
        </p:spPr>
      </p:pic>
      <p:pic>
        <p:nvPicPr>
          <p:cNvPr id="7" name="Object 6" descr="preencoded.png"/>
          <p:cNvPicPr>
            <a:picLocks noChangeAspect="1"/>
          </p:cNvPicPr>
          <p:nvPr/>
        </p:nvPicPr>
        <p:blipFill>
          <a:blip r:embed="rId6"/>
          <a:srcRect/>
          <a:stretch/>
        </p:blipFill>
        <p:spPr>
          <a:xfrm>
            <a:off x="8094226" y="5532641"/>
            <a:ext cx="3809047" cy="1184452"/>
          </a:xfrm>
          <a:prstGeom prst="rect">
            <a:avLst/>
          </a:prstGeom>
        </p:spPr>
      </p:pic>
      <p:sp>
        <p:nvSpPr>
          <p:cNvPr id="8" name="Rectangle 7">
            <a:extLst>
              <a:ext uri="{FF2B5EF4-FFF2-40B4-BE49-F238E27FC236}">
                <a16:creationId xmlns:a16="http://schemas.microsoft.com/office/drawing/2014/main" id="{124D98BF-ABA7-2A61-25A2-9ABE05B0D19B}"/>
              </a:ext>
            </a:extLst>
          </p:cNvPr>
          <p:cNvSpPr/>
          <p:nvPr/>
        </p:nvSpPr>
        <p:spPr>
          <a:xfrm>
            <a:off x="4080294" y="5485009"/>
            <a:ext cx="8022566" cy="125008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solidFill>
          <a:srgbClr val="FFFFFF"/>
        </a:solidFill>
        <a:effectLst/>
      </p:bgPr>
    </p:bg>
    <p:spTree>
      <p:nvGrpSpPr>
        <p:cNvPr id="1" name=""/>
        <p:cNvGrpSpPr/>
        <p:nvPr/>
      </p:nvGrpSpPr>
      <p:grpSpPr>
        <a:xfrm>
          <a:off x="0" y="0"/>
          <a:ext cx="0" cy="0"/>
          <a:chOff x="0" y="0"/>
          <a:chExt cx="0" cy="0"/>
        </a:xfrm>
      </p:grpSpPr>
      <p:sp>
        <p:nvSpPr>
          <p:cNvPr id="2" name="Object 1"/>
          <p:cNvSpPr/>
          <p:nvPr/>
        </p:nvSpPr>
        <p:spPr>
          <a:xfrm>
            <a:off x="3561459" y="180930"/>
            <a:ext cx="7913297" cy="666583"/>
          </a:xfrm>
          <a:prstGeom prst="rect">
            <a:avLst/>
          </a:prstGeom>
          <a:solidFill>
            <a:srgbClr val="FFFFFF"/>
          </a:solidFill>
        </p:spPr>
        <p:txBody>
          <a:bodyPr/>
          <a:lstStyle/>
          <a:p>
            <a:endParaRPr lang="en-US"/>
          </a:p>
        </p:txBody>
      </p:sp>
      <p:sp>
        <p:nvSpPr>
          <p:cNvPr id="3" name="Object 2"/>
          <p:cNvSpPr/>
          <p:nvPr/>
        </p:nvSpPr>
        <p:spPr>
          <a:xfrm>
            <a:off x="3596637" y="262170"/>
            <a:ext cx="6039069" cy="509857"/>
          </a:xfrm>
          <a:prstGeom prst="rect">
            <a:avLst/>
          </a:prstGeom>
          <a:solidFill>
            <a:schemeClr val="accent6">
              <a:lumMod val="40000"/>
              <a:lumOff val="60000"/>
            </a:schemeClr>
          </a:solidFill>
        </p:spPr>
        <p:txBody>
          <a:bodyPr wrap="square" lIns="0" tIns="0" rIns="0" bIns="0" rtlCol="0" anchor="t"/>
          <a:lstStyle/>
          <a:p>
            <a:pPr algn="l">
              <a:lnSpc>
                <a:spcPts val="4016"/>
              </a:lnSpc>
              <a:buNone/>
            </a:pPr>
            <a:r>
              <a:rPr lang="en-US" sz="3188" b="1" dirty="0">
                <a:solidFill>
                  <a:srgbClr val="2A2921"/>
                </a:solidFill>
                <a:latin typeface="Montserrat" pitchFamily="34" charset="0"/>
                <a:ea typeface="Montserrat" pitchFamily="34" charset="-122"/>
                <a:cs typeface="Montserrat" pitchFamily="34" charset="-120"/>
              </a:rPr>
              <a:t>Evolving World Cup Trends</a:t>
            </a:r>
            <a:endParaRPr lang="en-US" dirty="0"/>
          </a:p>
        </p:txBody>
      </p:sp>
      <p:pic>
        <p:nvPicPr>
          <p:cNvPr id="5" name="Object 4" descr="preencoded.png"/>
          <p:cNvPicPr>
            <a:picLocks noChangeAspect="1"/>
          </p:cNvPicPr>
          <p:nvPr/>
        </p:nvPicPr>
        <p:blipFill>
          <a:blip r:embed="rId3"/>
          <a:srcRect/>
          <a:stretch/>
        </p:blipFill>
        <p:spPr>
          <a:xfrm>
            <a:off x="6196286" y="1742639"/>
            <a:ext cx="5992666" cy="4475631"/>
          </a:xfrm>
          <a:prstGeom prst="rect">
            <a:avLst/>
          </a:prstGeom>
        </p:spPr>
      </p:pic>
      <p:sp>
        <p:nvSpPr>
          <p:cNvPr id="6" name="Object 5"/>
          <p:cNvSpPr/>
          <p:nvPr/>
        </p:nvSpPr>
        <p:spPr>
          <a:xfrm>
            <a:off x="742764" y="1138151"/>
            <a:ext cx="9297766" cy="287960"/>
          </a:xfrm>
          <a:prstGeom prst="rect">
            <a:avLst/>
          </a:prstGeom>
          <a:noFill/>
        </p:spPr>
        <p:txBody>
          <a:bodyPr wrap="square" lIns="0" tIns="0" rIns="0" bIns="0" rtlCol="0" anchor="t"/>
          <a:lstStyle/>
          <a:p>
            <a:pPr algn="l">
              <a:lnSpc>
                <a:spcPts val="2268"/>
              </a:lnSpc>
              <a:buNone/>
            </a:pPr>
            <a:r>
              <a:rPr lang="en-US" sz="1800" dirty="0">
                <a:solidFill>
                  <a:srgbClr val="2A2921"/>
                </a:solidFill>
                <a:latin typeface="Montserrat" pitchFamily="34" charset="0"/>
                <a:ea typeface="Montserrat" pitchFamily="34" charset="-122"/>
                <a:cs typeface="Montserrat" pitchFamily="34" charset="-120"/>
              </a:rPr>
              <a:t>Rising trends in goals, attendance, and average yellow and red cards</a:t>
            </a:r>
            <a:endParaRPr lang="en-US" dirty="0"/>
          </a:p>
        </p:txBody>
      </p:sp>
      <p:pic>
        <p:nvPicPr>
          <p:cNvPr id="7" name="Object 6" descr="preencoded.png"/>
          <p:cNvPicPr>
            <a:picLocks noChangeAspect="1"/>
          </p:cNvPicPr>
          <p:nvPr/>
        </p:nvPicPr>
        <p:blipFill>
          <a:blip r:embed="rId4"/>
          <a:srcRect/>
          <a:stretch/>
        </p:blipFill>
        <p:spPr>
          <a:xfrm>
            <a:off x="11560459" y="1828343"/>
            <a:ext cx="628493" cy="944021"/>
          </a:xfrm>
          <a:prstGeom prst="rect">
            <a:avLst/>
          </a:prstGeom>
        </p:spPr>
      </p:pic>
      <p:pic>
        <p:nvPicPr>
          <p:cNvPr id="8" name="Object 7" descr="preencoded.png"/>
          <p:cNvPicPr>
            <a:picLocks noChangeAspect="1"/>
          </p:cNvPicPr>
          <p:nvPr/>
        </p:nvPicPr>
        <p:blipFill>
          <a:blip r:embed="rId5"/>
          <a:srcRect/>
          <a:stretch/>
        </p:blipFill>
        <p:spPr>
          <a:xfrm>
            <a:off x="6437290" y="4075681"/>
            <a:ext cx="1149309" cy="1609033"/>
          </a:xfrm>
          <a:prstGeom prst="rect">
            <a:avLst/>
          </a:prstGeom>
        </p:spPr>
      </p:pic>
      <p:sp>
        <p:nvSpPr>
          <p:cNvPr id="11" name="Rectangle 10">
            <a:extLst>
              <a:ext uri="{FF2B5EF4-FFF2-40B4-BE49-F238E27FC236}">
                <a16:creationId xmlns:a16="http://schemas.microsoft.com/office/drawing/2014/main" id="{BF90C1B1-6387-2B05-A87E-9EFA06502652}"/>
              </a:ext>
            </a:extLst>
          </p:cNvPr>
          <p:cNvSpPr/>
          <p:nvPr/>
        </p:nvSpPr>
        <p:spPr>
          <a:xfrm>
            <a:off x="25879" y="1684404"/>
            <a:ext cx="12171700" cy="455111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ECDEB0C9-1FD9-3DBC-BD3A-90A37478958B}"/>
              </a:ext>
            </a:extLst>
          </p:cNvPr>
          <p:cNvPicPr>
            <a:picLocks noChangeAspect="1"/>
          </p:cNvPicPr>
          <p:nvPr/>
        </p:nvPicPr>
        <p:blipFill>
          <a:blip r:embed="rId6"/>
          <a:stretch>
            <a:fillRect/>
          </a:stretch>
        </p:blipFill>
        <p:spPr>
          <a:xfrm>
            <a:off x="145744" y="1666983"/>
            <a:ext cx="5950256" cy="4457929"/>
          </a:xfrm>
          <a:prstGeom prst="rect">
            <a:avLst/>
          </a:prstGeom>
        </p:spPr>
      </p:pic>
      <p:pic>
        <p:nvPicPr>
          <p:cNvPr id="14" name="Object 8" descr="preencoded.png">
            <a:extLst>
              <a:ext uri="{FF2B5EF4-FFF2-40B4-BE49-F238E27FC236}">
                <a16:creationId xmlns:a16="http://schemas.microsoft.com/office/drawing/2014/main" id="{EC21EE3B-F4BD-15F7-BE3A-94A91F2ED475}"/>
              </a:ext>
            </a:extLst>
          </p:cNvPr>
          <p:cNvPicPr>
            <a:picLocks noChangeAspect="1"/>
          </p:cNvPicPr>
          <p:nvPr/>
        </p:nvPicPr>
        <p:blipFill>
          <a:blip r:embed="rId7"/>
          <a:srcRect/>
          <a:stretch/>
        </p:blipFill>
        <p:spPr>
          <a:xfrm>
            <a:off x="4376827" y="1791130"/>
            <a:ext cx="1657678" cy="1105006"/>
          </a:xfrm>
          <a:prstGeom prst="rect">
            <a:avLst/>
          </a:prstGeom>
        </p:spPr>
      </p:pic>
      <p:pic>
        <p:nvPicPr>
          <p:cNvPr id="15" name="Object 9" descr="preencoded.png">
            <a:extLst>
              <a:ext uri="{FF2B5EF4-FFF2-40B4-BE49-F238E27FC236}">
                <a16:creationId xmlns:a16="http://schemas.microsoft.com/office/drawing/2014/main" id="{734DFD9A-631B-4B8D-6284-0CBE5E410569}"/>
              </a:ext>
            </a:extLst>
          </p:cNvPr>
          <p:cNvPicPr>
            <a:picLocks noChangeAspect="1"/>
          </p:cNvPicPr>
          <p:nvPr/>
        </p:nvPicPr>
        <p:blipFill>
          <a:blip r:embed="rId8"/>
          <a:srcRect/>
          <a:stretch/>
        </p:blipFill>
        <p:spPr>
          <a:xfrm>
            <a:off x="3962001" y="5067589"/>
            <a:ext cx="2108819" cy="1057323"/>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6FF76B9-219D-4469-AF87-0236D290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 name="Group 10">
            <a:extLst>
              <a:ext uri="{FF2B5EF4-FFF2-40B4-BE49-F238E27FC236}">
                <a16:creationId xmlns:a16="http://schemas.microsoft.com/office/drawing/2014/main" id="{DB88BD78-87E1-424D-B479-C37D8E41B1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12" name="Freeform: Shape 11">
              <a:extLst>
                <a:ext uri="{FF2B5EF4-FFF2-40B4-BE49-F238E27FC236}">
                  <a16:creationId xmlns:a16="http://schemas.microsoft.com/office/drawing/2014/main" id="{C05EB894-9410-4B20-95E4-7A25101AB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66E38B6-B050-4340-8E8F-3A971DADC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Isosceles Triangle 19">
            <a:extLst>
              <a:ext uri="{FF2B5EF4-FFF2-40B4-BE49-F238E27FC236}">
                <a16:creationId xmlns:a16="http://schemas.microsoft.com/office/drawing/2014/main" id="{633C5E46-DAC5-4661-9C87-22B08E2A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a:extLst>
              <a:ext uri="{FF2B5EF4-FFF2-40B4-BE49-F238E27FC236}">
                <a16:creationId xmlns:a16="http://schemas.microsoft.com/office/drawing/2014/main" id="{EB453EFB-AB97-84C7-044E-C45B9361B0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43436" y="45305"/>
            <a:ext cx="8967787"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Object 2">
            <a:extLst>
              <a:ext uri="{FF2B5EF4-FFF2-40B4-BE49-F238E27FC236}">
                <a16:creationId xmlns:a16="http://schemas.microsoft.com/office/drawing/2014/main" id="{4AB44456-0C33-DE51-4838-1D0334534566}"/>
              </a:ext>
            </a:extLst>
          </p:cNvPr>
          <p:cNvSpPr/>
          <p:nvPr/>
        </p:nvSpPr>
        <p:spPr>
          <a:xfrm>
            <a:off x="3338489" y="296253"/>
            <a:ext cx="5823983" cy="701274"/>
          </a:xfrm>
          <a:prstGeom prst="rect">
            <a:avLst/>
          </a:prstGeom>
          <a:noFill/>
          <a:ln w="127000">
            <a:solidFill>
              <a:srgbClr val="148C50"/>
            </a:solidFill>
            <a:prstDash val="solid"/>
            <a:miter lim="800000"/>
          </a:ln>
        </p:spPr>
        <p:txBody>
          <a:bodyPr/>
          <a:lstStyle/>
          <a:p>
            <a:endParaRPr 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solidFill>
          <a:srgbClr val="62A8BB"/>
        </a:solidFill>
        <a:effectLst/>
      </p:bgPr>
    </p:bg>
    <p:spTree>
      <p:nvGrpSpPr>
        <p:cNvPr id="1" name=""/>
        <p:cNvGrpSpPr/>
        <p:nvPr/>
      </p:nvGrpSpPr>
      <p:grpSpPr>
        <a:xfrm>
          <a:off x="0" y="0"/>
          <a:ext cx="0" cy="0"/>
          <a:chOff x="0" y="0"/>
          <a:chExt cx="0" cy="0"/>
        </a:xfrm>
      </p:grpSpPr>
      <p:sp>
        <p:nvSpPr>
          <p:cNvPr id="2" name="Object 1"/>
          <p:cNvSpPr/>
          <p:nvPr/>
        </p:nvSpPr>
        <p:spPr>
          <a:xfrm>
            <a:off x="0" y="366918"/>
            <a:ext cx="12188952" cy="509857"/>
          </a:xfrm>
          <a:prstGeom prst="rect">
            <a:avLst/>
          </a:prstGeom>
          <a:noFill/>
        </p:spPr>
        <p:txBody>
          <a:bodyPr wrap="square" lIns="0" tIns="0" rIns="0" bIns="0" rtlCol="0" anchor="t"/>
          <a:lstStyle/>
          <a:p>
            <a:pPr algn="ctr">
              <a:lnSpc>
                <a:spcPts val="4016"/>
              </a:lnSpc>
              <a:buNone/>
            </a:pPr>
            <a:r>
              <a:rPr lang="en-US" sz="3188" b="1" dirty="0">
                <a:solidFill>
                  <a:srgbClr val="FFFFFF"/>
                </a:solidFill>
                <a:latin typeface="Montserrat" pitchFamily="34" charset="0"/>
                <a:ea typeface="Montserrat" pitchFamily="34" charset="-122"/>
                <a:cs typeface="Montserrat" pitchFamily="34" charset="-120"/>
              </a:rPr>
              <a:t>Predictive Insights for the Next World Cup</a:t>
            </a:r>
            <a:endParaRPr lang="en-US" dirty="0"/>
          </a:p>
        </p:txBody>
      </p:sp>
      <p:pic>
        <p:nvPicPr>
          <p:cNvPr id="3" name="Object 2" descr="preencoded.png"/>
          <p:cNvPicPr>
            <a:picLocks noChangeAspect="1"/>
          </p:cNvPicPr>
          <p:nvPr/>
        </p:nvPicPr>
        <p:blipFill>
          <a:blip r:embed="rId3"/>
          <a:srcRect l="16670" r="16670"/>
          <a:stretch/>
        </p:blipFill>
        <p:spPr>
          <a:xfrm>
            <a:off x="2285429" y="2505877"/>
            <a:ext cx="2380655" cy="2380655"/>
          </a:xfrm>
          <a:prstGeom prst="rect">
            <a:avLst/>
          </a:prstGeom>
        </p:spPr>
      </p:pic>
      <p:sp>
        <p:nvSpPr>
          <p:cNvPr id="4" name="Object 3"/>
          <p:cNvSpPr/>
          <p:nvPr/>
        </p:nvSpPr>
        <p:spPr>
          <a:xfrm>
            <a:off x="1380780" y="5027685"/>
            <a:ext cx="4189952" cy="230328"/>
          </a:xfrm>
          <a:prstGeom prst="rect">
            <a:avLst/>
          </a:prstGeom>
          <a:noFill/>
        </p:spPr>
        <p:txBody>
          <a:bodyPr wrap="square" lIns="0" tIns="0" rIns="0" bIns="0" rtlCol="0" anchor="t"/>
          <a:lstStyle/>
          <a:p>
            <a:pPr algn="ctr">
              <a:lnSpc>
                <a:spcPts val="1814"/>
              </a:lnSpc>
              <a:buNone/>
            </a:pPr>
            <a:r>
              <a:rPr lang="en-US" sz="1440" dirty="0">
                <a:solidFill>
                  <a:srgbClr val="ECECF1"/>
                </a:solidFill>
                <a:latin typeface="Montserrat" pitchFamily="34" charset="0"/>
                <a:ea typeface="Montserrat" pitchFamily="34" charset="-122"/>
                <a:cs typeface="Montserrat" pitchFamily="34" charset="-120"/>
              </a:rPr>
              <a:t>high goal differentials</a:t>
            </a:r>
            <a:endParaRPr lang="en-US" dirty="0"/>
          </a:p>
        </p:txBody>
      </p:sp>
      <p:pic>
        <p:nvPicPr>
          <p:cNvPr id="5" name="Object 4" descr="preencoded.png"/>
          <p:cNvPicPr>
            <a:picLocks noChangeAspect="1"/>
          </p:cNvPicPr>
          <p:nvPr/>
        </p:nvPicPr>
        <p:blipFill>
          <a:blip r:embed="rId4"/>
          <a:srcRect l="7727" t="-13409" r="7727" b="-13409"/>
          <a:stretch/>
        </p:blipFill>
        <p:spPr>
          <a:xfrm>
            <a:off x="7522869" y="2505877"/>
            <a:ext cx="2380655" cy="2380655"/>
          </a:xfrm>
          <a:prstGeom prst="rect">
            <a:avLst/>
          </a:prstGeom>
        </p:spPr>
      </p:pic>
      <p:sp>
        <p:nvSpPr>
          <p:cNvPr id="6" name="Object 5"/>
          <p:cNvSpPr/>
          <p:nvPr/>
        </p:nvSpPr>
        <p:spPr>
          <a:xfrm>
            <a:off x="6618220" y="5027685"/>
            <a:ext cx="4189952" cy="230328"/>
          </a:xfrm>
          <a:prstGeom prst="rect">
            <a:avLst/>
          </a:prstGeom>
          <a:noFill/>
        </p:spPr>
        <p:txBody>
          <a:bodyPr wrap="square" lIns="0" tIns="0" rIns="0" bIns="0" rtlCol="0" anchor="t"/>
          <a:lstStyle/>
          <a:p>
            <a:pPr algn="ctr">
              <a:lnSpc>
                <a:spcPts val="1814"/>
              </a:lnSpc>
              <a:buNone/>
            </a:pPr>
            <a:r>
              <a:rPr lang="en-US" sz="1440" dirty="0">
                <a:solidFill>
                  <a:srgbClr val="ECECF1"/>
                </a:solidFill>
                <a:latin typeface="Montserrat" pitchFamily="34" charset="0"/>
                <a:ea typeface="Montserrat" pitchFamily="34" charset="-122"/>
                <a:cs typeface="Montserrat" pitchFamily="34" charset="-120"/>
              </a:rPr>
              <a:t> favoring the host countries</a:t>
            </a:r>
            <a:endParaRPr 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3">
    <p:bg>
      <p:bgPr>
        <a:solidFill>
          <a:srgbClr val="000000"/>
        </a:solidFill>
        <a:effectLst/>
      </p:bgPr>
    </p:bg>
    <p:spTree>
      <p:nvGrpSpPr>
        <p:cNvPr id="1" name=""/>
        <p:cNvGrpSpPr/>
        <p:nvPr/>
      </p:nvGrpSpPr>
      <p:grpSpPr>
        <a:xfrm>
          <a:off x="0" y="0"/>
          <a:ext cx="0" cy="0"/>
          <a:chOff x="0" y="0"/>
          <a:chExt cx="0" cy="0"/>
        </a:xfrm>
      </p:grpSpPr>
      <p:sp>
        <p:nvSpPr>
          <p:cNvPr id="2" name="Object 1"/>
          <p:cNvSpPr/>
          <p:nvPr/>
        </p:nvSpPr>
        <p:spPr>
          <a:xfrm>
            <a:off x="476131" y="476131"/>
            <a:ext cx="3829997" cy="5913546"/>
          </a:xfrm>
          <a:prstGeom prst="rect">
            <a:avLst/>
          </a:prstGeom>
          <a:solidFill>
            <a:srgbClr val="62A8BB"/>
          </a:solidFill>
        </p:spPr>
        <p:txBody>
          <a:bodyPr/>
          <a:lstStyle/>
          <a:p>
            <a:endParaRPr lang="en-US"/>
          </a:p>
        </p:txBody>
      </p:sp>
      <p:pic>
        <p:nvPicPr>
          <p:cNvPr id="3" name="Object 2" descr="preencoded.png"/>
          <p:cNvPicPr>
            <a:picLocks noChangeAspect="1"/>
          </p:cNvPicPr>
          <p:nvPr/>
        </p:nvPicPr>
        <p:blipFill>
          <a:blip r:embed="rId3"/>
          <a:srcRect l="28409" r="28409"/>
          <a:stretch/>
        </p:blipFill>
        <p:spPr>
          <a:xfrm>
            <a:off x="476131" y="476131"/>
            <a:ext cx="3829997" cy="5913546"/>
          </a:xfrm>
          <a:prstGeom prst="rect">
            <a:avLst/>
          </a:prstGeom>
        </p:spPr>
      </p:pic>
      <p:sp>
        <p:nvSpPr>
          <p:cNvPr id="4" name="Object 3"/>
          <p:cNvSpPr/>
          <p:nvPr/>
        </p:nvSpPr>
        <p:spPr>
          <a:xfrm>
            <a:off x="6110922" y="1819118"/>
            <a:ext cx="4263713" cy="1019714"/>
          </a:xfrm>
          <a:prstGeom prst="rect">
            <a:avLst/>
          </a:prstGeom>
          <a:noFill/>
        </p:spPr>
        <p:txBody>
          <a:bodyPr wrap="square" lIns="0" tIns="0" rIns="0" bIns="0" rtlCol="0" anchor="t"/>
          <a:lstStyle/>
          <a:p>
            <a:pPr algn="ctr">
              <a:lnSpc>
                <a:spcPts val="4016"/>
              </a:lnSpc>
              <a:buNone/>
            </a:pPr>
            <a:r>
              <a:rPr lang="en-US" sz="3188" dirty="0">
                <a:solidFill>
                  <a:srgbClr val="FFFFFF"/>
                </a:solidFill>
                <a:latin typeface="Montserrat" pitchFamily="34" charset="0"/>
                <a:ea typeface="Montserrat" pitchFamily="34" charset="-122"/>
                <a:cs typeface="Montserrat" pitchFamily="34" charset="-120"/>
              </a:rPr>
              <a:t>Understanding the FIFA World Cup</a:t>
            </a:r>
            <a:endParaRPr lang="en-US" dirty="0"/>
          </a:p>
        </p:txBody>
      </p:sp>
      <p:sp>
        <p:nvSpPr>
          <p:cNvPr id="5" name="Object 4"/>
          <p:cNvSpPr/>
          <p:nvPr/>
        </p:nvSpPr>
        <p:spPr>
          <a:xfrm>
            <a:off x="4466584" y="2944969"/>
            <a:ext cx="7552389" cy="2047363"/>
          </a:xfrm>
          <a:prstGeom prst="rect">
            <a:avLst/>
          </a:prstGeom>
          <a:noFill/>
        </p:spPr>
        <p:txBody>
          <a:bodyPr wrap="square" lIns="0" tIns="0" rIns="0" bIns="0" rtlCol="0" anchor="t"/>
          <a:lstStyle/>
          <a:p>
            <a:pPr algn="ctr">
              <a:lnSpc>
                <a:spcPts val="2016"/>
              </a:lnSpc>
              <a:spcBef>
                <a:spcPts val="819"/>
              </a:spcBef>
              <a:buNone/>
            </a:pPr>
            <a:r>
              <a:rPr lang="en-US" sz="1440" dirty="0">
                <a:solidFill>
                  <a:srgbClr val="FFFFFF">
                    <a:alpha val="90000"/>
                  </a:srgbClr>
                </a:solidFill>
                <a:latin typeface="Montserrat" pitchFamily="34" charset="0"/>
                <a:ea typeface="Montserrat" pitchFamily="34" charset="-122"/>
                <a:cs typeface="Montserrat" pitchFamily="34" charset="-120"/>
              </a:rPr>
              <a:t>The FIFA World Cup is an international football competition contested by the men's national teams of FIFA's member associations and takes place every four years. The upcoming 2026 FIFA World Cup will be hosted jointly by the United States, Canada and Mexico, marking the first time the tournament will be held in three nations. The FIFA World Cup is considered the pinnacle of international football, watched by over 3.5 billion people across the globe. 32 teams qualify through a worldwide qualification process to compete for the coveted trophy.</a:t>
            </a:r>
            <a:endParaRPr 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0" name="Picture 6" descr="Brandfetch | Matplotlib Logos &amp; Brand Assets">
            <a:extLst>
              <a:ext uri="{FF2B5EF4-FFF2-40B4-BE49-F238E27FC236}">
                <a16:creationId xmlns:a16="http://schemas.microsoft.com/office/drawing/2014/main" id="{89E75ED2-E7B6-5097-614E-3A1F9BAA650E}"/>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43467" y="967920"/>
            <a:ext cx="4824998" cy="1600063"/>
          </a:xfrm>
          <a:prstGeom prst="rect">
            <a:avLst/>
          </a:prstGeom>
          <a:noFill/>
          <a:extLst>
            <a:ext uri="{909E8E84-426E-40DD-AFC4-6F175D3DCCD1}">
              <a14:hiddenFill xmlns:a14="http://schemas.microsoft.com/office/drawing/2010/main">
                <a:solidFill>
                  <a:srgbClr val="FFFFFF"/>
                </a:solidFill>
              </a14:hiddenFill>
            </a:ext>
          </a:extLst>
        </p:spPr>
      </p:pic>
      <p:cxnSp>
        <p:nvCxnSpPr>
          <p:cNvPr id="1051" name="Straight Connector 1050">
            <a:extLst>
              <a:ext uri="{FF2B5EF4-FFF2-40B4-BE49-F238E27FC236}">
                <a16:creationId xmlns:a16="http://schemas.microsoft.com/office/drawing/2014/main" id="{B817B4B8-5E01-4B44-BC25-876D56C1214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0"/>
            <a:ext cx="0" cy="320040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1028" name="Picture 4" descr="pandas (software) - Wikipedia">
            <a:extLst>
              <a:ext uri="{FF2B5EF4-FFF2-40B4-BE49-F238E27FC236}">
                <a16:creationId xmlns:a16="http://schemas.microsoft.com/office/drawing/2014/main" id="{F58683D4-891B-D769-688F-0CA3684C1C88}"/>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723536" y="778443"/>
            <a:ext cx="4824995" cy="1954601"/>
          </a:xfrm>
          <a:prstGeom prst="rect">
            <a:avLst/>
          </a:prstGeom>
          <a:noFill/>
          <a:extLst>
            <a:ext uri="{909E8E84-426E-40DD-AFC4-6F175D3DCCD1}">
              <a14:hiddenFill xmlns:a14="http://schemas.microsoft.com/office/drawing/2010/main">
                <a:solidFill>
                  <a:srgbClr val="FFFFFF"/>
                </a:solidFill>
              </a14:hiddenFill>
            </a:ext>
          </a:extLst>
        </p:spPr>
      </p:pic>
      <p:cxnSp>
        <p:nvCxnSpPr>
          <p:cNvPr id="1052" name="Straight Connector 1051">
            <a:extLst>
              <a:ext uri="{FF2B5EF4-FFF2-40B4-BE49-F238E27FC236}">
                <a16:creationId xmlns:a16="http://schemas.microsoft.com/office/drawing/2014/main" id="{D683D1A4-93E5-4A4D-B103-8223A220EB2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621742" y="3200400"/>
            <a:ext cx="0" cy="365760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053" name="Straight Connector 1052">
            <a:extLst>
              <a:ext uri="{FF2B5EF4-FFF2-40B4-BE49-F238E27FC236}">
                <a16:creationId xmlns:a16="http://schemas.microsoft.com/office/drawing/2014/main" id="{B0E8ABF4-C289-489E-BEFB-3077F9D9C77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552330" y="3200400"/>
            <a:ext cx="0" cy="365760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054" name="Straight Connector 1053">
            <a:extLst>
              <a:ext uri="{FF2B5EF4-FFF2-40B4-BE49-F238E27FC236}">
                <a16:creationId xmlns:a16="http://schemas.microsoft.com/office/drawing/2014/main" id="{7989CFA0-35DD-4943-B365-488C66B9B19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3609790" y="3197412"/>
            <a:ext cx="4956048" cy="1754"/>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055" name="Straight Connector 1054">
            <a:extLst>
              <a:ext uri="{FF2B5EF4-FFF2-40B4-BE49-F238E27FC236}">
                <a16:creationId xmlns:a16="http://schemas.microsoft.com/office/drawing/2014/main" id="{688AD040-1A2B-4FB4-A345-7B9F3E5ED9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0" y="3994133"/>
            <a:ext cx="3602736" cy="1754"/>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056" name="Straight Connector 1055">
            <a:extLst>
              <a:ext uri="{FF2B5EF4-FFF2-40B4-BE49-F238E27FC236}">
                <a16:creationId xmlns:a16="http://schemas.microsoft.com/office/drawing/2014/main" id="{823B704A-724B-41D6-8F33-76939E727D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8534400" y="3994133"/>
            <a:ext cx="3657600" cy="1754"/>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1032" name="Picture 8" descr="Citing and logo — seaborn 0.13.0 documentation">
            <a:extLst>
              <a:ext uri="{FF2B5EF4-FFF2-40B4-BE49-F238E27FC236}">
                <a16:creationId xmlns:a16="http://schemas.microsoft.com/office/drawing/2014/main" id="{C95449BC-B6A7-B005-2228-9F40B71C259F}"/>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149123" y="4315866"/>
            <a:ext cx="1622895" cy="194747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NumPy - Wikipedia">
            <a:extLst>
              <a:ext uri="{FF2B5EF4-FFF2-40B4-BE49-F238E27FC236}">
                <a16:creationId xmlns:a16="http://schemas.microsoft.com/office/drawing/2014/main" id="{D19BB06B-F98C-4E54-C1E6-308DB3131B1A}"/>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3980330" y="3949472"/>
            <a:ext cx="4173070" cy="1868538"/>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Google Maps Logo and symbol, meaning, history, PNG, brand">
            <a:extLst>
              <a:ext uri="{FF2B5EF4-FFF2-40B4-BE49-F238E27FC236}">
                <a16:creationId xmlns:a16="http://schemas.microsoft.com/office/drawing/2014/main" id="{011F06DE-8F32-4292-3861-8493F2E43D0B}"/>
              </a:ext>
            </a:extLst>
          </p:cNvPr>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8874064" y="4518910"/>
            <a:ext cx="2674468" cy="14977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65711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solidFill>
          <a:srgbClr val="000000"/>
        </a:solidFill>
        <a:effectLst/>
      </p:bgPr>
    </p:bg>
    <p:spTree>
      <p:nvGrpSpPr>
        <p:cNvPr id="1" name=""/>
        <p:cNvGrpSpPr/>
        <p:nvPr/>
      </p:nvGrpSpPr>
      <p:grpSpPr>
        <a:xfrm>
          <a:off x="0" y="0"/>
          <a:ext cx="0" cy="0"/>
          <a:chOff x="0" y="0"/>
          <a:chExt cx="0" cy="0"/>
        </a:xfrm>
      </p:grpSpPr>
      <p:sp>
        <p:nvSpPr>
          <p:cNvPr id="2" name="Object 1"/>
          <p:cNvSpPr/>
          <p:nvPr/>
        </p:nvSpPr>
        <p:spPr>
          <a:xfrm>
            <a:off x="0" y="366918"/>
            <a:ext cx="12188952" cy="509857"/>
          </a:xfrm>
          <a:prstGeom prst="rect">
            <a:avLst/>
          </a:prstGeom>
          <a:noFill/>
        </p:spPr>
        <p:txBody>
          <a:bodyPr wrap="square" lIns="0" tIns="0" rIns="0" bIns="0" rtlCol="0" anchor="t"/>
          <a:lstStyle/>
          <a:p>
            <a:pPr algn="ctr">
              <a:lnSpc>
                <a:spcPts val="4016"/>
              </a:lnSpc>
              <a:buNone/>
            </a:pPr>
            <a:r>
              <a:rPr lang="en-US" sz="3188" dirty="0">
                <a:solidFill>
                  <a:srgbClr val="FFFFFF"/>
                </a:solidFill>
                <a:latin typeface="Montserrat" pitchFamily="34" charset="0"/>
                <a:ea typeface="Montserrat" pitchFamily="34" charset="-122"/>
                <a:cs typeface="Montserrat" pitchFamily="34" charset="-120"/>
              </a:rPr>
              <a:t>Conclusions</a:t>
            </a:r>
            <a:endParaRPr lang="en-US" dirty="0"/>
          </a:p>
        </p:txBody>
      </p:sp>
      <p:sp>
        <p:nvSpPr>
          <p:cNvPr id="3" name="Object 2"/>
          <p:cNvSpPr/>
          <p:nvPr/>
        </p:nvSpPr>
        <p:spPr>
          <a:xfrm>
            <a:off x="0" y="980334"/>
            <a:ext cx="12188952" cy="266633"/>
          </a:xfrm>
          <a:prstGeom prst="rect">
            <a:avLst/>
          </a:prstGeom>
          <a:noFill/>
        </p:spPr>
        <p:txBody>
          <a:bodyPr wrap="square" lIns="0" tIns="0" rIns="0" bIns="0" rtlCol="0" anchor="t"/>
          <a:lstStyle/>
          <a:p>
            <a:pPr algn="ctr">
              <a:lnSpc>
                <a:spcPts val="2100"/>
              </a:lnSpc>
              <a:spcBef>
                <a:spcPts val="799"/>
              </a:spcBef>
              <a:buNone/>
            </a:pPr>
            <a:r>
              <a:rPr lang="en-US" sz="1500" dirty="0">
                <a:solidFill>
                  <a:srgbClr val="FFFFFF"/>
                </a:solidFill>
                <a:latin typeface="Montserrat" pitchFamily="34" charset="0"/>
                <a:ea typeface="Montserrat" pitchFamily="34" charset="-122"/>
                <a:cs typeface="Montserrat" pitchFamily="34" charset="-120"/>
              </a:rPr>
              <a:t>three primary conclusions derived </a:t>
            </a:r>
            <a:r>
              <a:rPr lang="en-US" sz="1500" dirty="0">
                <a:solidFill>
                  <a:srgbClr val="2E95D3"/>
                </a:solidFill>
                <a:latin typeface="Montserrat" pitchFamily="34" charset="0"/>
                <a:ea typeface="Montserrat" pitchFamily="34" charset="-122"/>
                <a:cs typeface="Montserrat" pitchFamily="34" charset="-120"/>
              </a:rPr>
              <a:t>from</a:t>
            </a:r>
            <a:r>
              <a:rPr lang="en-US" sz="1500" dirty="0">
                <a:solidFill>
                  <a:srgbClr val="FFFFFF"/>
                </a:solidFill>
                <a:latin typeface="Montserrat" pitchFamily="34" charset="0"/>
                <a:ea typeface="Montserrat" pitchFamily="34" charset="-122"/>
                <a:cs typeface="Montserrat" pitchFamily="34" charset="-120"/>
              </a:rPr>
              <a:t> the analysis </a:t>
            </a:r>
            <a:r>
              <a:rPr lang="en-US" sz="1500" dirty="0">
                <a:solidFill>
                  <a:srgbClr val="2E95D3"/>
                </a:solidFill>
                <a:latin typeface="Montserrat" pitchFamily="34" charset="0"/>
                <a:ea typeface="Montserrat" pitchFamily="34" charset="-122"/>
                <a:cs typeface="Montserrat" pitchFamily="34" charset="-120"/>
              </a:rPr>
              <a:t>of</a:t>
            </a:r>
            <a:r>
              <a:rPr lang="en-US" sz="1500" dirty="0">
                <a:solidFill>
                  <a:srgbClr val="FFFFFF"/>
                </a:solidFill>
                <a:latin typeface="Montserrat" pitchFamily="34" charset="0"/>
                <a:ea typeface="Montserrat" pitchFamily="34" charset="-122"/>
                <a:cs typeface="Montserrat" pitchFamily="34" charset="-120"/>
              </a:rPr>
              <a:t> the FIFA World Cup data spanning </a:t>
            </a:r>
            <a:r>
              <a:rPr lang="en-US" sz="1500" dirty="0">
                <a:solidFill>
                  <a:srgbClr val="2E95D3"/>
                </a:solidFill>
                <a:latin typeface="Montserrat" pitchFamily="34" charset="0"/>
                <a:ea typeface="Montserrat" pitchFamily="34" charset="-122"/>
                <a:cs typeface="Montserrat" pitchFamily="34" charset="-120"/>
              </a:rPr>
              <a:t>from</a:t>
            </a:r>
            <a:r>
              <a:rPr lang="en-US" sz="1500" dirty="0">
                <a:solidFill>
                  <a:srgbClr val="FFFFFF"/>
                </a:solidFill>
                <a:latin typeface="Montserrat" pitchFamily="34" charset="0"/>
                <a:ea typeface="Montserrat" pitchFamily="34" charset="-122"/>
                <a:cs typeface="Montserrat" pitchFamily="34" charset="-120"/>
              </a:rPr>
              <a:t> </a:t>
            </a:r>
            <a:r>
              <a:rPr lang="en-US" sz="1500" dirty="0">
                <a:solidFill>
                  <a:srgbClr val="DF3079"/>
                </a:solidFill>
                <a:latin typeface="Montserrat" pitchFamily="34" charset="0"/>
                <a:ea typeface="Montserrat" pitchFamily="34" charset="-122"/>
                <a:cs typeface="Montserrat" pitchFamily="34" charset="-120"/>
              </a:rPr>
              <a:t>1930</a:t>
            </a:r>
            <a:r>
              <a:rPr lang="en-US" sz="1500" dirty="0">
                <a:solidFill>
                  <a:srgbClr val="FFFFFF"/>
                </a:solidFill>
                <a:latin typeface="Montserrat" pitchFamily="34" charset="0"/>
                <a:ea typeface="Montserrat" pitchFamily="34" charset="-122"/>
                <a:cs typeface="Montserrat" pitchFamily="34" charset="-120"/>
              </a:rPr>
              <a:t> </a:t>
            </a:r>
            <a:r>
              <a:rPr lang="en-US" sz="1500" dirty="0">
                <a:solidFill>
                  <a:srgbClr val="2E95D3"/>
                </a:solidFill>
                <a:latin typeface="Montserrat" pitchFamily="34" charset="0"/>
                <a:ea typeface="Montserrat" pitchFamily="34" charset="-122"/>
                <a:cs typeface="Montserrat" pitchFamily="34" charset="-120"/>
              </a:rPr>
              <a:t>to</a:t>
            </a:r>
            <a:r>
              <a:rPr lang="en-US" sz="1500" dirty="0">
                <a:solidFill>
                  <a:srgbClr val="FFFFFF"/>
                </a:solidFill>
                <a:latin typeface="Montserrat" pitchFamily="34" charset="0"/>
                <a:ea typeface="Montserrat" pitchFamily="34" charset="-122"/>
                <a:cs typeface="Montserrat" pitchFamily="34" charset="-120"/>
              </a:rPr>
              <a:t> </a:t>
            </a:r>
            <a:r>
              <a:rPr lang="en-US" sz="1500" dirty="0">
                <a:solidFill>
                  <a:srgbClr val="DF3079"/>
                </a:solidFill>
                <a:latin typeface="Montserrat" pitchFamily="34" charset="0"/>
                <a:ea typeface="Montserrat" pitchFamily="34" charset="-122"/>
                <a:cs typeface="Montserrat" pitchFamily="34" charset="-120"/>
              </a:rPr>
              <a:t>2014</a:t>
            </a:r>
            <a:endParaRPr lang="en-US" dirty="0"/>
          </a:p>
        </p:txBody>
      </p:sp>
      <p:sp>
        <p:nvSpPr>
          <p:cNvPr id="4" name="Object 3"/>
          <p:cNvSpPr/>
          <p:nvPr/>
        </p:nvSpPr>
        <p:spPr>
          <a:xfrm>
            <a:off x="476131" y="1656936"/>
            <a:ext cx="3618595" cy="4399450"/>
          </a:xfrm>
          <a:prstGeom prst="rect">
            <a:avLst/>
          </a:prstGeom>
          <a:solidFill>
            <a:srgbClr val="62A8BB"/>
          </a:solidFill>
        </p:spPr>
        <p:txBody>
          <a:bodyPr/>
          <a:lstStyle/>
          <a:p>
            <a:endParaRPr lang="en-US"/>
          </a:p>
        </p:txBody>
      </p:sp>
      <p:pic>
        <p:nvPicPr>
          <p:cNvPr id="5" name="Object 4" descr="preencoded.png"/>
          <p:cNvPicPr>
            <a:picLocks noChangeAspect="1"/>
          </p:cNvPicPr>
          <p:nvPr/>
        </p:nvPicPr>
        <p:blipFill>
          <a:blip r:embed="rId3"/>
          <a:srcRect l="22586" r="22586"/>
          <a:stretch/>
        </p:blipFill>
        <p:spPr>
          <a:xfrm>
            <a:off x="476131" y="1656936"/>
            <a:ext cx="3618595" cy="4399450"/>
          </a:xfrm>
          <a:prstGeom prst="rect">
            <a:avLst/>
          </a:prstGeom>
        </p:spPr>
      </p:pic>
      <p:sp>
        <p:nvSpPr>
          <p:cNvPr id="6" name="Object 5"/>
          <p:cNvSpPr/>
          <p:nvPr/>
        </p:nvSpPr>
        <p:spPr>
          <a:xfrm>
            <a:off x="476131" y="6195059"/>
            <a:ext cx="3980455" cy="213267"/>
          </a:xfrm>
          <a:prstGeom prst="rect">
            <a:avLst/>
          </a:prstGeom>
          <a:noFill/>
        </p:spPr>
        <p:txBody>
          <a:bodyPr wrap="square" lIns="0" tIns="0" rIns="0" bIns="0" rtlCol="0" anchor="t"/>
          <a:lstStyle/>
          <a:p>
            <a:pPr algn="l">
              <a:lnSpc>
                <a:spcPts val="1680"/>
              </a:lnSpc>
              <a:buNone/>
            </a:pPr>
            <a:r>
              <a:rPr lang="en-US" sz="1200" dirty="0">
                <a:solidFill>
                  <a:srgbClr val="FFFFFF"/>
                </a:solidFill>
                <a:latin typeface="Montserrat" pitchFamily="34" charset="0"/>
                <a:ea typeface="Montserrat" pitchFamily="34" charset="-122"/>
                <a:cs typeface="Montserrat" pitchFamily="34" charset="-120"/>
              </a:rPr>
              <a:t>1. Goals Ratio </a:t>
            </a:r>
            <a:r>
              <a:rPr lang="en-US" sz="1200" dirty="0">
                <a:solidFill>
                  <a:srgbClr val="E9950C"/>
                </a:solidFill>
                <a:latin typeface="Montserrat" pitchFamily="34" charset="0"/>
                <a:ea typeface="Montserrat" pitchFamily="34" charset="-122"/>
                <a:cs typeface="Montserrat" pitchFamily="34" charset="-120"/>
              </a:rPr>
              <a:t>and</a:t>
            </a:r>
            <a:r>
              <a:rPr lang="en-US" sz="1200" dirty="0">
                <a:solidFill>
                  <a:srgbClr val="FFFFFF"/>
                </a:solidFill>
                <a:latin typeface="Montserrat" pitchFamily="34" charset="0"/>
                <a:ea typeface="Montserrat" pitchFamily="34" charset="-122"/>
                <a:cs typeface="Montserrat" pitchFamily="34" charset="-120"/>
              </a:rPr>
              <a:t> Win Rate Correlation</a:t>
            </a:r>
            <a:endParaRPr lang="en-US" dirty="0"/>
          </a:p>
        </p:txBody>
      </p:sp>
      <p:sp>
        <p:nvSpPr>
          <p:cNvPr id="7" name="Object 6"/>
          <p:cNvSpPr/>
          <p:nvPr/>
        </p:nvSpPr>
        <p:spPr>
          <a:xfrm>
            <a:off x="4285178" y="1656936"/>
            <a:ext cx="3618595" cy="4399450"/>
          </a:xfrm>
          <a:prstGeom prst="rect">
            <a:avLst/>
          </a:prstGeom>
          <a:solidFill>
            <a:srgbClr val="62A8BB"/>
          </a:solidFill>
        </p:spPr>
        <p:txBody>
          <a:bodyPr/>
          <a:lstStyle/>
          <a:p>
            <a:endParaRPr lang="en-US"/>
          </a:p>
        </p:txBody>
      </p:sp>
      <p:pic>
        <p:nvPicPr>
          <p:cNvPr id="8" name="Object 7" descr="preencoded.png"/>
          <p:cNvPicPr>
            <a:picLocks noChangeAspect="1"/>
          </p:cNvPicPr>
          <p:nvPr/>
        </p:nvPicPr>
        <p:blipFill>
          <a:blip r:embed="rId4"/>
          <a:srcRect l="5844" t="14139" r="5844" b="14139"/>
          <a:stretch/>
        </p:blipFill>
        <p:spPr>
          <a:xfrm>
            <a:off x="4285178" y="1656936"/>
            <a:ext cx="3618595" cy="4399450"/>
          </a:xfrm>
          <a:prstGeom prst="rect">
            <a:avLst/>
          </a:prstGeom>
        </p:spPr>
      </p:pic>
      <p:sp>
        <p:nvSpPr>
          <p:cNvPr id="9" name="Object 8"/>
          <p:cNvSpPr/>
          <p:nvPr/>
        </p:nvSpPr>
        <p:spPr>
          <a:xfrm>
            <a:off x="4285178" y="6197539"/>
            <a:ext cx="3980455" cy="230328"/>
          </a:xfrm>
          <a:prstGeom prst="rect">
            <a:avLst/>
          </a:prstGeom>
          <a:noFill/>
        </p:spPr>
        <p:txBody>
          <a:bodyPr wrap="square" lIns="0" tIns="0" rIns="0" bIns="0" rtlCol="0" anchor="t"/>
          <a:lstStyle/>
          <a:p>
            <a:pPr algn="l">
              <a:lnSpc>
                <a:spcPts val="1814"/>
              </a:lnSpc>
              <a:buNone/>
            </a:pPr>
            <a:r>
              <a:rPr lang="en-US" sz="1440" dirty="0">
                <a:solidFill>
                  <a:srgbClr val="FFFFFF"/>
                </a:solidFill>
                <a:latin typeface="Montserrat" pitchFamily="34" charset="0"/>
                <a:ea typeface="Montserrat" pitchFamily="34" charset="-122"/>
                <a:cs typeface="Montserrat" pitchFamily="34" charset="-120"/>
              </a:rPr>
              <a:t>2. Impact </a:t>
            </a:r>
            <a:r>
              <a:rPr lang="en-US" sz="1440" dirty="0">
                <a:solidFill>
                  <a:srgbClr val="2E95D3"/>
                </a:solidFill>
                <a:latin typeface="Montserrat" pitchFamily="34" charset="0"/>
                <a:ea typeface="Montserrat" pitchFamily="34" charset="-122"/>
                <a:cs typeface="Montserrat" pitchFamily="34" charset="-120"/>
              </a:rPr>
              <a:t>of</a:t>
            </a:r>
            <a:r>
              <a:rPr lang="en-US" sz="1440" dirty="0">
                <a:solidFill>
                  <a:srgbClr val="FFFFFF"/>
                </a:solidFill>
                <a:latin typeface="Montserrat" pitchFamily="34" charset="0"/>
                <a:ea typeface="Montserrat" pitchFamily="34" charset="-122"/>
                <a:cs typeface="Montserrat" pitchFamily="34" charset="-120"/>
              </a:rPr>
              <a:t> Hosting</a:t>
            </a:r>
            <a:endParaRPr lang="en-US" dirty="0"/>
          </a:p>
        </p:txBody>
      </p:sp>
      <p:sp>
        <p:nvSpPr>
          <p:cNvPr id="10" name="Object 9"/>
          <p:cNvSpPr/>
          <p:nvPr/>
        </p:nvSpPr>
        <p:spPr>
          <a:xfrm>
            <a:off x="8094226" y="1656936"/>
            <a:ext cx="3618595" cy="4399450"/>
          </a:xfrm>
          <a:prstGeom prst="rect">
            <a:avLst/>
          </a:prstGeom>
          <a:solidFill>
            <a:srgbClr val="62A8BB"/>
          </a:solidFill>
        </p:spPr>
        <p:txBody>
          <a:bodyPr/>
          <a:lstStyle/>
          <a:p>
            <a:endParaRPr lang="en-US"/>
          </a:p>
        </p:txBody>
      </p:sp>
      <p:pic>
        <p:nvPicPr>
          <p:cNvPr id="11" name="Object 10" descr="preencoded.png"/>
          <p:cNvPicPr>
            <a:picLocks noChangeAspect="1"/>
          </p:cNvPicPr>
          <p:nvPr/>
        </p:nvPicPr>
        <p:blipFill>
          <a:blip r:embed="rId5"/>
          <a:srcRect l="22583" r="22583"/>
          <a:stretch/>
        </p:blipFill>
        <p:spPr>
          <a:xfrm>
            <a:off x="8094226" y="1656936"/>
            <a:ext cx="3618595" cy="4399450"/>
          </a:xfrm>
          <a:prstGeom prst="rect">
            <a:avLst/>
          </a:prstGeom>
        </p:spPr>
      </p:pic>
      <p:sp>
        <p:nvSpPr>
          <p:cNvPr id="12" name="Object 11"/>
          <p:cNvSpPr/>
          <p:nvPr/>
        </p:nvSpPr>
        <p:spPr>
          <a:xfrm>
            <a:off x="8094226" y="6197539"/>
            <a:ext cx="3980455" cy="230328"/>
          </a:xfrm>
          <a:prstGeom prst="rect">
            <a:avLst/>
          </a:prstGeom>
          <a:noFill/>
        </p:spPr>
        <p:txBody>
          <a:bodyPr wrap="square" lIns="0" tIns="0" rIns="0" bIns="0" rtlCol="0" anchor="t"/>
          <a:lstStyle/>
          <a:p>
            <a:pPr algn="l">
              <a:lnSpc>
                <a:spcPts val="1814"/>
              </a:lnSpc>
              <a:buNone/>
            </a:pPr>
            <a:r>
              <a:rPr lang="en-US" sz="1440" dirty="0">
                <a:solidFill>
                  <a:srgbClr val="FFFFFF"/>
                </a:solidFill>
                <a:latin typeface="Montserrat" pitchFamily="34" charset="0"/>
                <a:ea typeface="Montserrat" pitchFamily="34" charset="-122"/>
                <a:cs typeface="Montserrat" pitchFamily="34" charset="-120"/>
              </a:rPr>
              <a:t>3. Trends Over Time</a:t>
            </a:r>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solidFill>
          <a:srgbClr val="FFFFFF"/>
        </a:solidFill>
        <a:effectLst/>
      </p:bgPr>
    </p:bg>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srcRect/>
          <a:stretch/>
        </p:blipFill>
        <p:spPr>
          <a:xfrm>
            <a:off x="104369" y="3447188"/>
            <a:ext cx="7026356" cy="3347557"/>
          </a:xfrm>
          <a:prstGeom prst="rect">
            <a:avLst/>
          </a:prstGeom>
        </p:spPr>
      </p:pic>
      <p:pic>
        <p:nvPicPr>
          <p:cNvPr id="3" name="Object 2" descr="preencoded.png"/>
          <p:cNvPicPr>
            <a:picLocks noChangeAspect="1"/>
          </p:cNvPicPr>
          <p:nvPr/>
        </p:nvPicPr>
        <p:blipFill>
          <a:blip r:embed="rId4"/>
          <a:srcRect l="24" r="24"/>
          <a:stretch/>
        </p:blipFill>
        <p:spPr>
          <a:xfrm>
            <a:off x="142717" y="73230"/>
            <a:ext cx="6978486" cy="3326345"/>
          </a:xfrm>
          <a:prstGeom prst="rect">
            <a:avLst/>
          </a:prstGeom>
        </p:spPr>
      </p:pic>
      <p:pic>
        <p:nvPicPr>
          <p:cNvPr id="4" name="Object 3" descr="preencoded.png"/>
          <p:cNvPicPr>
            <a:picLocks noChangeAspect="1"/>
          </p:cNvPicPr>
          <p:nvPr/>
        </p:nvPicPr>
        <p:blipFill>
          <a:blip r:embed="rId5"/>
          <a:srcRect l="6371" t="3830" r="6371" b="3830"/>
          <a:stretch/>
        </p:blipFill>
        <p:spPr>
          <a:xfrm>
            <a:off x="7265758" y="847513"/>
            <a:ext cx="4119444" cy="3269520"/>
          </a:xfrm>
          <a:prstGeom prst="rect">
            <a:avLst/>
          </a:prstGeom>
        </p:spPr>
      </p:pic>
      <p:pic>
        <p:nvPicPr>
          <p:cNvPr id="5" name="Object 4" descr="preencoded.png"/>
          <p:cNvPicPr>
            <a:picLocks noChangeAspect="1"/>
          </p:cNvPicPr>
          <p:nvPr/>
        </p:nvPicPr>
        <p:blipFill>
          <a:blip r:embed="rId6"/>
          <a:srcRect t="7582" b="7582"/>
          <a:stretch/>
        </p:blipFill>
        <p:spPr>
          <a:xfrm>
            <a:off x="7313371" y="4180430"/>
            <a:ext cx="2326883" cy="1311906"/>
          </a:xfrm>
          <a:prstGeom prst="rect">
            <a:avLst/>
          </a:prstGeom>
        </p:spPr>
      </p:pic>
      <p:sp>
        <p:nvSpPr>
          <p:cNvPr id="6" name="Object 5"/>
          <p:cNvSpPr/>
          <p:nvPr/>
        </p:nvSpPr>
        <p:spPr>
          <a:xfrm>
            <a:off x="7313371" y="4180430"/>
            <a:ext cx="2326883" cy="1311906"/>
          </a:xfrm>
          <a:prstGeom prst="roundRect">
            <a:avLst>
              <a:gd name="adj" fmla="val 6970"/>
            </a:avLst>
          </a:prstGeom>
          <a:noFill/>
          <a:ln w="25400">
            <a:solidFill>
              <a:srgbClr val="62A8BB"/>
            </a:solidFill>
            <a:prstDash val="solid"/>
            <a:miter lim="800000"/>
          </a:ln>
        </p:spPr>
        <p:txBody>
          <a:bodyPr/>
          <a:lstStyle/>
          <a:p>
            <a:endParaRPr lang="en-US"/>
          </a:p>
        </p:txBody>
      </p:sp>
      <p:pic>
        <p:nvPicPr>
          <p:cNvPr id="7" name="Object 6" descr="preencoded.png"/>
          <p:cNvPicPr>
            <a:picLocks noChangeAspect="1"/>
          </p:cNvPicPr>
          <p:nvPr/>
        </p:nvPicPr>
        <p:blipFill>
          <a:blip r:embed="rId7"/>
          <a:srcRect t="3842" b="3842"/>
          <a:stretch/>
        </p:blipFill>
        <p:spPr>
          <a:xfrm>
            <a:off x="7275281" y="5532641"/>
            <a:ext cx="2358119" cy="1632690"/>
          </a:xfrm>
          <a:prstGeom prst="rect">
            <a:avLst/>
          </a:prstGeom>
        </p:spPr>
      </p:pic>
      <p:pic>
        <p:nvPicPr>
          <p:cNvPr id="8" name="Object 7" descr="preencoded.png"/>
          <p:cNvPicPr>
            <a:picLocks noChangeAspect="1"/>
          </p:cNvPicPr>
          <p:nvPr/>
        </p:nvPicPr>
        <p:blipFill>
          <a:blip r:embed="rId8"/>
          <a:srcRect t="10384" b="10384"/>
          <a:stretch/>
        </p:blipFill>
        <p:spPr>
          <a:xfrm>
            <a:off x="9722594" y="4212259"/>
            <a:ext cx="2380876" cy="1257597"/>
          </a:xfrm>
          <a:prstGeom prst="rect">
            <a:avLst/>
          </a:prstGeom>
        </p:spPr>
      </p:pic>
      <p:pic>
        <p:nvPicPr>
          <p:cNvPr id="9" name="Object 8" descr="preencoded.png"/>
          <p:cNvPicPr>
            <a:picLocks noChangeAspect="1"/>
          </p:cNvPicPr>
          <p:nvPr/>
        </p:nvPicPr>
        <p:blipFill>
          <a:blip r:embed="rId9"/>
          <a:srcRect t="1603" b="1603"/>
          <a:stretch/>
        </p:blipFill>
        <p:spPr>
          <a:xfrm>
            <a:off x="9722594" y="5532641"/>
            <a:ext cx="2391660" cy="1543464"/>
          </a:xfrm>
          <a:prstGeom prst="rect">
            <a:avLst/>
          </a:prstGeom>
        </p:spPr>
      </p:pic>
      <p:sp>
        <p:nvSpPr>
          <p:cNvPr id="10" name="Object 9"/>
          <p:cNvSpPr/>
          <p:nvPr/>
        </p:nvSpPr>
        <p:spPr>
          <a:xfrm>
            <a:off x="4370882" y="9523"/>
            <a:ext cx="7290964" cy="837990"/>
          </a:xfrm>
          <a:prstGeom prst="rect">
            <a:avLst/>
          </a:prstGeom>
          <a:solidFill>
            <a:srgbClr val="182427"/>
          </a:solidFill>
        </p:spPr>
        <p:txBody>
          <a:bodyPr/>
          <a:lstStyle/>
          <a:p>
            <a:endParaRPr lang="en-US"/>
          </a:p>
        </p:txBody>
      </p:sp>
      <p:sp>
        <p:nvSpPr>
          <p:cNvPr id="11" name="Object 10"/>
          <p:cNvSpPr/>
          <p:nvPr/>
        </p:nvSpPr>
        <p:spPr>
          <a:xfrm>
            <a:off x="4561334" y="138276"/>
            <a:ext cx="7601054" cy="575920"/>
          </a:xfrm>
          <a:prstGeom prst="rect">
            <a:avLst/>
          </a:prstGeom>
          <a:noFill/>
        </p:spPr>
        <p:txBody>
          <a:bodyPr wrap="square" lIns="0" tIns="0" rIns="0" bIns="0" rtlCol="0" anchor="t"/>
          <a:lstStyle/>
          <a:p>
            <a:pPr algn="l">
              <a:lnSpc>
                <a:spcPts val="2268"/>
              </a:lnSpc>
              <a:buNone/>
            </a:pPr>
            <a:r>
              <a:rPr lang="en-US" sz="1800" dirty="0">
                <a:solidFill>
                  <a:srgbClr val="ECECF1"/>
                </a:solidFill>
                <a:latin typeface="Montserrat" pitchFamily="34" charset="0"/>
                <a:ea typeface="Montserrat" pitchFamily="34" charset="-122"/>
                <a:cs typeface="Montserrat" pitchFamily="34" charset="-120"/>
              </a:rPr>
              <a:t>High correlation between the ratio of goals scored to goals conceded (goals ratio) and win rate</a:t>
            </a:r>
            <a:endParaRPr lang="en-US" dirty="0"/>
          </a:p>
        </p:txBody>
      </p:sp>
      <p:pic>
        <p:nvPicPr>
          <p:cNvPr id="13" name="Picture 12">
            <a:extLst>
              <a:ext uri="{FF2B5EF4-FFF2-40B4-BE49-F238E27FC236}">
                <a16:creationId xmlns:a16="http://schemas.microsoft.com/office/drawing/2014/main" id="{105737C3-3C4A-D5D6-F55E-4DA54B2C9AB9}"/>
              </a:ext>
            </a:extLst>
          </p:cNvPr>
          <p:cNvPicPr>
            <a:picLocks noChangeAspect="1"/>
          </p:cNvPicPr>
          <p:nvPr/>
        </p:nvPicPr>
        <p:blipFill>
          <a:blip r:embed="rId10"/>
          <a:stretch>
            <a:fillRect/>
          </a:stretch>
        </p:blipFill>
        <p:spPr>
          <a:xfrm>
            <a:off x="2779751" y="3998392"/>
            <a:ext cx="3563165" cy="837991"/>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solidFill>
          <a:srgbClr val="62A8BB"/>
        </a:solidFill>
        <a:effectLst/>
      </p:bgPr>
    </p:bg>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srcRect t="7582" b="7582"/>
          <a:stretch/>
        </p:blipFill>
        <p:spPr>
          <a:xfrm>
            <a:off x="7313371" y="4180430"/>
            <a:ext cx="2326883" cy="1311906"/>
          </a:xfrm>
          <a:prstGeom prst="rect">
            <a:avLst/>
          </a:prstGeom>
        </p:spPr>
      </p:pic>
      <p:sp>
        <p:nvSpPr>
          <p:cNvPr id="3" name="Object 2"/>
          <p:cNvSpPr/>
          <p:nvPr/>
        </p:nvSpPr>
        <p:spPr>
          <a:xfrm>
            <a:off x="7313371" y="4180430"/>
            <a:ext cx="2326883" cy="1311906"/>
          </a:xfrm>
          <a:prstGeom prst="roundRect">
            <a:avLst>
              <a:gd name="adj" fmla="val 6970"/>
            </a:avLst>
          </a:prstGeom>
          <a:noFill/>
          <a:ln w="25400">
            <a:solidFill>
              <a:srgbClr val="FFFFFF"/>
            </a:solidFill>
            <a:prstDash val="solid"/>
            <a:miter lim="800000"/>
          </a:ln>
        </p:spPr>
        <p:txBody>
          <a:bodyPr/>
          <a:lstStyle/>
          <a:p>
            <a:endParaRPr lang="en-US"/>
          </a:p>
        </p:txBody>
      </p:sp>
      <p:pic>
        <p:nvPicPr>
          <p:cNvPr id="4" name="Object 3" descr="preencoded.png"/>
          <p:cNvPicPr>
            <a:picLocks noChangeAspect="1"/>
          </p:cNvPicPr>
          <p:nvPr/>
        </p:nvPicPr>
        <p:blipFill>
          <a:blip r:embed="rId4"/>
          <a:srcRect t="3842" b="3842"/>
          <a:stretch/>
        </p:blipFill>
        <p:spPr>
          <a:xfrm>
            <a:off x="7275281" y="5532641"/>
            <a:ext cx="2358119" cy="1632690"/>
          </a:xfrm>
          <a:prstGeom prst="rect">
            <a:avLst/>
          </a:prstGeom>
        </p:spPr>
      </p:pic>
      <p:pic>
        <p:nvPicPr>
          <p:cNvPr id="5" name="Object 4" descr="preencoded.png"/>
          <p:cNvPicPr>
            <a:picLocks noChangeAspect="1"/>
          </p:cNvPicPr>
          <p:nvPr/>
        </p:nvPicPr>
        <p:blipFill>
          <a:blip r:embed="rId5"/>
          <a:srcRect t="10384" b="10384"/>
          <a:stretch/>
        </p:blipFill>
        <p:spPr>
          <a:xfrm>
            <a:off x="9722594" y="4212259"/>
            <a:ext cx="2380876" cy="1257597"/>
          </a:xfrm>
          <a:prstGeom prst="rect">
            <a:avLst/>
          </a:prstGeom>
        </p:spPr>
      </p:pic>
      <p:pic>
        <p:nvPicPr>
          <p:cNvPr id="6" name="Object 5" descr="preencoded.png"/>
          <p:cNvPicPr>
            <a:picLocks noChangeAspect="1"/>
          </p:cNvPicPr>
          <p:nvPr/>
        </p:nvPicPr>
        <p:blipFill>
          <a:blip r:embed="rId6"/>
          <a:srcRect t="1603" b="1603"/>
          <a:stretch/>
        </p:blipFill>
        <p:spPr>
          <a:xfrm>
            <a:off x="9722594" y="5532641"/>
            <a:ext cx="2391660" cy="1543464"/>
          </a:xfrm>
          <a:prstGeom prst="rect">
            <a:avLst/>
          </a:prstGeom>
        </p:spPr>
      </p:pic>
      <p:sp>
        <p:nvSpPr>
          <p:cNvPr id="7" name="Object 6"/>
          <p:cNvSpPr/>
          <p:nvPr/>
        </p:nvSpPr>
        <p:spPr>
          <a:xfrm>
            <a:off x="2085457" y="66659"/>
            <a:ext cx="8703673" cy="542789"/>
          </a:xfrm>
          <a:prstGeom prst="rect">
            <a:avLst/>
          </a:prstGeom>
          <a:solidFill>
            <a:srgbClr val="182427"/>
          </a:solidFill>
        </p:spPr>
        <p:txBody>
          <a:bodyPr/>
          <a:lstStyle/>
          <a:p>
            <a:endParaRPr lang="en-US"/>
          </a:p>
        </p:txBody>
      </p:sp>
      <p:sp>
        <p:nvSpPr>
          <p:cNvPr id="8" name="Object 7"/>
          <p:cNvSpPr/>
          <p:nvPr/>
        </p:nvSpPr>
        <p:spPr>
          <a:xfrm>
            <a:off x="2275906" y="195412"/>
            <a:ext cx="9155046" cy="287960"/>
          </a:xfrm>
          <a:prstGeom prst="rect">
            <a:avLst/>
          </a:prstGeom>
          <a:noFill/>
        </p:spPr>
        <p:txBody>
          <a:bodyPr wrap="square" lIns="0" tIns="0" rIns="0" bIns="0" rtlCol="0" anchor="t"/>
          <a:lstStyle/>
          <a:p>
            <a:pPr algn="l">
              <a:lnSpc>
                <a:spcPts val="2268"/>
              </a:lnSpc>
              <a:buNone/>
            </a:pPr>
            <a:r>
              <a:rPr lang="en-US" sz="1800" dirty="0">
                <a:solidFill>
                  <a:srgbClr val="ECECF1"/>
                </a:solidFill>
                <a:latin typeface="Montserrat" pitchFamily="34" charset="0"/>
                <a:ea typeface="Montserrat" pitchFamily="34" charset="-122"/>
                <a:cs typeface="Montserrat" pitchFamily="34" charset="-120"/>
              </a:rPr>
              <a:t>Goals ratio and win rate closely linked to the number of World Cup wins</a:t>
            </a:r>
            <a:endParaRPr lang="en-US" dirty="0"/>
          </a:p>
        </p:txBody>
      </p:sp>
      <p:pic>
        <p:nvPicPr>
          <p:cNvPr id="9" name="Object 8" descr="preencoded.png"/>
          <p:cNvPicPr>
            <a:picLocks noChangeAspect="1"/>
          </p:cNvPicPr>
          <p:nvPr/>
        </p:nvPicPr>
        <p:blipFill>
          <a:blip r:embed="rId7"/>
          <a:srcRect/>
          <a:stretch/>
        </p:blipFill>
        <p:spPr>
          <a:xfrm>
            <a:off x="180930" y="609112"/>
            <a:ext cx="11827092" cy="3571318"/>
          </a:xfrm>
          <a:prstGeom prst="rect">
            <a:avLst/>
          </a:prstGeom>
        </p:spPr>
      </p:pic>
      <p:sp>
        <p:nvSpPr>
          <p:cNvPr id="10" name="Object 9"/>
          <p:cNvSpPr/>
          <p:nvPr/>
        </p:nvSpPr>
        <p:spPr>
          <a:xfrm>
            <a:off x="1209373" y="4593771"/>
            <a:ext cx="4821759" cy="876081"/>
          </a:xfrm>
          <a:prstGeom prst="rect">
            <a:avLst/>
          </a:prstGeom>
          <a:solidFill>
            <a:srgbClr val="62A8BB"/>
          </a:solidFill>
        </p:spPr>
        <p:txBody>
          <a:bodyPr/>
          <a:lstStyle/>
          <a:p>
            <a:endParaRPr lang="en-US"/>
          </a:p>
        </p:txBody>
      </p:sp>
      <p:sp>
        <p:nvSpPr>
          <p:cNvPr id="11" name="Object 10"/>
          <p:cNvSpPr/>
          <p:nvPr/>
        </p:nvSpPr>
        <p:spPr>
          <a:xfrm>
            <a:off x="1399825" y="4667277"/>
            <a:ext cx="4884895" cy="731258"/>
          </a:xfrm>
          <a:prstGeom prst="rect">
            <a:avLst/>
          </a:prstGeom>
          <a:noFill/>
        </p:spPr>
        <p:txBody>
          <a:bodyPr wrap="square" lIns="0" tIns="0" rIns="0" bIns="0" rtlCol="0" anchor="t"/>
          <a:lstStyle/>
          <a:p>
            <a:pPr algn="l">
              <a:lnSpc>
                <a:spcPts val="2880"/>
              </a:lnSpc>
              <a:buNone/>
            </a:pPr>
            <a:r>
              <a:rPr lang="en-US" sz="1440" dirty="0">
                <a:solidFill>
                  <a:srgbClr val="ECECF1"/>
                </a:solidFill>
                <a:latin typeface="Montserrat" pitchFamily="34" charset="0"/>
                <a:ea typeface="Montserrat" pitchFamily="34" charset="-122"/>
                <a:cs typeface="Montserrat" pitchFamily="34" charset="-120"/>
              </a:rPr>
              <a:t>Top-ranking countries show intense heatmaps in World Cup winner maps</a:t>
            </a:r>
            <a:endParaRPr 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solidFill>
          <a:srgbClr val="F5F5F5"/>
        </a:solidFill>
        <a:effectLst/>
      </p:bgPr>
    </p:bg>
    <p:spTree>
      <p:nvGrpSpPr>
        <p:cNvPr id="1" name=""/>
        <p:cNvGrpSpPr/>
        <p:nvPr/>
      </p:nvGrpSpPr>
      <p:grpSpPr>
        <a:xfrm>
          <a:off x="0" y="0"/>
          <a:ext cx="0" cy="0"/>
          <a:chOff x="0" y="0"/>
          <a:chExt cx="0" cy="0"/>
        </a:xfrm>
      </p:grpSpPr>
      <p:sp>
        <p:nvSpPr>
          <p:cNvPr id="2" name="Object 1"/>
          <p:cNvSpPr/>
          <p:nvPr/>
        </p:nvSpPr>
        <p:spPr>
          <a:xfrm>
            <a:off x="3085334" y="180930"/>
            <a:ext cx="6393200" cy="542790"/>
          </a:xfrm>
          <a:prstGeom prst="rect">
            <a:avLst/>
          </a:prstGeom>
          <a:solidFill>
            <a:srgbClr val="182427"/>
          </a:solidFill>
        </p:spPr>
        <p:txBody>
          <a:bodyPr/>
          <a:lstStyle/>
          <a:p>
            <a:endParaRPr lang="en-US"/>
          </a:p>
        </p:txBody>
      </p:sp>
      <p:sp>
        <p:nvSpPr>
          <p:cNvPr id="3" name="Object 2"/>
          <p:cNvSpPr/>
          <p:nvPr/>
        </p:nvSpPr>
        <p:spPr>
          <a:xfrm>
            <a:off x="3275781" y="309683"/>
            <a:ext cx="6613469" cy="287960"/>
          </a:xfrm>
          <a:prstGeom prst="rect">
            <a:avLst/>
          </a:prstGeom>
          <a:noFill/>
        </p:spPr>
        <p:txBody>
          <a:bodyPr wrap="square" lIns="0" tIns="0" rIns="0" bIns="0" rtlCol="0" anchor="t"/>
          <a:lstStyle/>
          <a:p>
            <a:pPr algn="l">
              <a:lnSpc>
                <a:spcPts val="2268"/>
              </a:lnSpc>
              <a:buNone/>
            </a:pPr>
            <a:r>
              <a:rPr lang="en-US" sz="1800" dirty="0">
                <a:solidFill>
                  <a:srgbClr val="ECECF1"/>
                </a:solidFill>
                <a:latin typeface="Montserrat" pitchFamily="34" charset="0"/>
                <a:ea typeface="Montserrat" pitchFamily="34" charset="-122"/>
                <a:cs typeface="Montserrat" pitchFamily="34" charset="-120"/>
              </a:rPr>
              <a:t>linear relationship between win rate and goals ratio</a:t>
            </a:r>
            <a:endParaRPr lang="en-US" dirty="0"/>
          </a:p>
        </p:txBody>
      </p:sp>
      <p:pic>
        <p:nvPicPr>
          <p:cNvPr id="4" name="Object 3" descr="preencoded.png"/>
          <p:cNvPicPr>
            <a:picLocks noChangeAspect="1"/>
          </p:cNvPicPr>
          <p:nvPr/>
        </p:nvPicPr>
        <p:blipFill>
          <a:blip r:embed="rId3"/>
          <a:srcRect l="7682" t="6584" r="7682" b="6584"/>
          <a:stretch/>
        </p:blipFill>
        <p:spPr>
          <a:xfrm>
            <a:off x="123794" y="828468"/>
            <a:ext cx="12169358" cy="5948168"/>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solidFill>
          <a:srgbClr val="FFFFFF"/>
        </a:solidFill>
        <a:effectLst/>
      </p:bgPr>
    </p:bg>
    <p:spTree>
      <p:nvGrpSpPr>
        <p:cNvPr id="1" name=""/>
        <p:cNvGrpSpPr/>
        <p:nvPr/>
      </p:nvGrpSpPr>
      <p:grpSpPr>
        <a:xfrm>
          <a:off x="0" y="0"/>
          <a:ext cx="0" cy="0"/>
          <a:chOff x="0" y="0"/>
          <a:chExt cx="0" cy="0"/>
        </a:xfrm>
      </p:grpSpPr>
      <p:sp>
        <p:nvSpPr>
          <p:cNvPr id="2" name="Object 1"/>
          <p:cNvSpPr/>
          <p:nvPr/>
        </p:nvSpPr>
        <p:spPr>
          <a:xfrm>
            <a:off x="5008897" y="228543"/>
            <a:ext cx="2499770" cy="542790"/>
          </a:xfrm>
          <a:prstGeom prst="rect">
            <a:avLst/>
          </a:prstGeom>
          <a:solidFill>
            <a:srgbClr val="182427"/>
          </a:solidFill>
        </p:spPr>
        <p:txBody>
          <a:bodyPr/>
          <a:lstStyle/>
          <a:p>
            <a:endParaRPr lang="en-US"/>
          </a:p>
        </p:txBody>
      </p:sp>
      <p:sp>
        <p:nvSpPr>
          <p:cNvPr id="3" name="Object 2"/>
          <p:cNvSpPr/>
          <p:nvPr/>
        </p:nvSpPr>
        <p:spPr>
          <a:xfrm>
            <a:off x="5199350" y="357297"/>
            <a:ext cx="2330661" cy="287960"/>
          </a:xfrm>
          <a:prstGeom prst="rect">
            <a:avLst/>
          </a:prstGeom>
          <a:noFill/>
        </p:spPr>
        <p:txBody>
          <a:bodyPr wrap="square" lIns="0" tIns="0" rIns="0" bIns="0" rtlCol="0" anchor="t"/>
          <a:lstStyle/>
          <a:p>
            <a:pPr algn="l">
              <a:lnSpc>
                <a:spcPts val="2268"/>
              </a:lnSpc>
              <a:buNone/>
            </a:pPr>
            <a:r>
              <a:rPr lang="en-US" sz="1800" dirty="0">
                <a:solidFill>
                  <a:srgbClr val="ECECF1"/>
                </a:solidFill>
                <a:latin typeface="Montserrat" pitchFamily="34" charset="0"/>
                <a:ea typeface="Montserrat" pitchFamily="34" charset="-122"/>
                <a:cs typeface="Montserrat" pitchFamily="34" charset="-120"/>
              </a:rPr>
              <a:t>Exceptional cases</a:t>
            </a:r>
            <a:endParaRPr lang="en-US" dirty="0"/>
          </a:p>
        </p:txBody>
      </p:sp>
      <p:pic>
        <p:nvPicPr>
          <p:cNvPr id="4" name="Object 3" descr="preencoded.png"/>
          <p:cNvPicPr>
            <a:picLocks noChangeAspect="1"/>
          </p:cNvPicPr>
          <p:nvPr/>
        </p:nvPicPr>
        <p:blipFill>
          <a:blip r:embed="rId3"/>
          <a:srcRect l="6770" t="6770" r="6770" b="6770"/>
          <a:stretch/>
        </p:blipFill>
        <p:spPr>
          <a:xfrm>
            <a:off x="-76181" y="837990"/>
            <a:ext cx="12327110" cy="5872988"/>
          </a:xfrm>
          <a:prstGeom prst="rect">
            <a:avLst/>
          </a:prstGeom>
        </p:spPr>
      </p:pic>
      <p:pic>
        <p:nvPicPr>
          <p:cNvPr id="5" name="Object 4" descr="preencoded.png"/>
          <p:cNvPicPr>
            <a:picLocks noChangeAspect="1"/>
          </p:cNvPicPr>
          <p:nvPr/>
        </p:nvPicPr>
        <p:blipFill>
          <a:blip r:embed="rId4"/>
          <a:srcRect/>
          <a:stretch/>
        </p:blipFill>
        <p:spPr>
          <a:xfrm>
            <a:off x="7042318" y="5475506"/>
            <a:ext cx="4756206" cy="940180"/>
          </a:xfrm>
          <a:prstGeom prst="rect">
            <a:avLst/>
          </a:prstGeom>
        </p:spPr>
      </p:pic>
      <p:sp>
        <p:nvSpPr>
          <p:cNvPr id="6" name="Object 5"/>
          <p:cNvSpPr/>
          <p:nvPr/>
        </p:nvSpPr>
        <p:spPr>
          <a:xfrm>
            <a:off x="3399578" y="3770958"/>
            <a:ext cx="1830441" cy="352519"/>
          </a:xfrm>
          <a:prstGeom prst="rect">
            <a:avLst/>
          </a:prstGeom>
          <a:noFill/>
          <a:ln w="127000">
            <a:solidFill>
              <a:srgbClr val="0CD2A2"/>
            </a:solidFill>
            <a:prstDash val="solid"/>
            <a:miter lim="800000"/>
          </a:ln>
        </p:spPr>
        <p:txBody>
          <a:bodyPr/>
          <a:lstStyle/>
          <a:p>
            <a:endParaRPr lang="en-US"/>
          </a:p>
        </p:txBody>
      </p:sp>
      <p:sp>
        <p:nvSpPr>
          <p:cNvPr id="7" name="Object 6"/>
          <p:cNvSpPr/>
          <p:nvPr/>
        </p:nvSpPr>
        <p:spPr>
          <a:xfrm>
            <a:off x="6008774" y="5275531"/>
            <a:ext cx="834644" cy="315772"/>
          </a:xfrm>
          <a:prstGeom prst="rect">
            <a:avLst/>
          </a:prstGeom>
          <a:noFill/>
          <a:ln w="127000">
            <a:solidFill>
              <a:srgbClr val="0CD2A2"/>
            </a:solidFill>
            <a:prstDash val="solid"/>
            <a:miter lim="800000"/>
          </a:ln>
        </p:spPr>
        <p:txBody>
          <a:bodyPr/>
          <a:lstStyle/>
          <a:p>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solidFill>
          <a:srgbClr val="FFFFFF"/>
        </a:solidFill>
        <a:effectLst/>
      </p:bgPr>
    </p:bg>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srcRect l="6643" t="6643" r="6643" b="6643"/>
          <a:stretch/>
        </p:blipFill>
        <p:spPr>
          <a:xfrm>
            <a:off x="4656561" y="743674"/>
            <a:ext cx="8049383" cy="5368938"/>
          </a:xfrm>
          <a:prstGeom prst="rect">
            <a:avLst/>
          </a:prstGeom>
        </p:spPr>
      </p:pic>
      <p:pic>
        <p:nvPicPr>
          <p:cNvPr id="3" name="Object 2" descr="preencoded.png"/>
          <p:cNvPicPr>
            <a:picLocks noChangeAspect="1"/>
          </p:cNvPicPr>
          <p:nvPr/>
        </p:nvPicPr>
        <p:blipFill>
          <a:blip r:embed="rId4"/>
          <a:srcRect/>
          <a:stretch/>
        </p:blipFill>
        <p:spPr>
          <a:xfrm>
            <a:off x="514221" y="1066533"/>
            <a:ext cx="3809047" cy="4723219"/>
          </a:xfrm>
          <a:prstGeom prst="rect">
            <a:avLst/>
          </a:prstGeom>
        </p:spPr>
      </p:pic>
      <p:sp>
        <p:nvSpPr>
          <p:cNvPr id="4" name="Object 3"/>
          <p:cNvSpPr/>
          <p:nvPr/>
        </p:nvSpPr>
        <p:spPr>
          <a:xfrm>
            <a:off x="2228296" y="285679"/>
            <a:ext cx="7080548" cy="542789"/>
          </a:xfrm>
          <a:prstGeom prst="rect">
            <a:avLst/>
          </a:prstGeom>
          <a:solidFill>
            <a:srgbClr val="182427"/>
          </a:solidFill>
        </p:spPr>
        <p:txBody>
          <a:bodyPr/>
          <a:lstStyle/>
          <a:p>
            <a:endParaRPr lang="en-US"/>
          </a:p>
        </p:txBody>
      </p:sp>
      <p:sp>
        <p:nvSpPr>
          <p:cNvPr id="5" name="Object 4"/>
          <p:cNvSpPr/>
          <p:nvPr/>
        </p:nvSpPr>
        <p:spPr>
          <a:xfrm>
            <a:off x="2418745" y="414432"/>
            <a:ext cx="7369515" cy="287960"/>
          </a:xfrm>
          <a:prstGeom prst="rect">
            <a:avLst/>
          </a:prstGeom>
          <a:noFill/>
        </p:spPr>
        <p:txBody>
          <a:bodyPr wrap="square" lIns="0" tIns="0" rIns="0" bIns="0" rtlCol="0" anchor="t"/>
          <a:lstStyle/>
          <a:p>
            <a:pPr algn="l">
              <a:lnSpc>
                <a:spcPts val="2268"/>
              </a:lnSpc>
              <a:buNone/>
            </a:pPr>
            <a:r>
              <a:rPr lang="en-US" sz="1800" dirty="0">
                <a:solidFill>
                  <a:srgbClr val="ECECF1"/>
                </a:solidFill>
                <a:latin typeface="Montserrat" pitchFamily="34" charset="0"/>
                <a:ea typeface="Montserrat" pitchFamily="34" charset="-122"/>
                <a:cs typeface="Montserrat" pitchFamily="34" charset="-120"/>
              </a:rPr>
              <a:t>correlation between top scorers and team performance ?</a:t>
            </a:r>
            <a:endParaRPr lang="en-US" dirty="0"/>
          </a:p>
        </p:txBody>
      </p:sp>
      <p:sp>
        <p:nvSpPr>
          <p:cNvPr id="6" name="Object 5"/>
          <p:cNvSpPr/>
          <p:nvPr/>
        </p:nvSpPr>
        <p:spPr>
          <a:xfrm>
            <a:off x="9503581" y="1066534"/>
            <a:ext cx="1497930" cy="1197698"/>
          </a:xfrm>
          <a:prstGeom prst="rect">
            <a:avLst/>
          </a:prstGeom>
          <a:noFill/>
          <a:ln w="127000">
            <a:solidFill>
              <a:srgbClr val="0CD2A2"/>
            </a:solidFill>
            <a:prstDash val="solid"/>
            <a:miter lim="800000"/>
          </a:ln>
        </p:spPr>
        <p:txBody>
          <a:bodyPr/>
          <a:lstStyle/>
          <a:p>
            <a:endParaRPr lang="en-US"/>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216</TotalTime>
  <Words>802</Words>
  <Application>Microsoft Office PowerPoint</Application>
  <PresentationFormat>Widescreen</PresentationFormat>
  <Paragraphs>56</Paragraphs>
  <Slides>14</Slides>
  <Notes>13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14</vt:i4>
      </vt:variant>
    </vt:vector>
  </HeadingPairs>
  <TitlesOfParts>
    <vt:vector size="18" baseType="lpstr">
      <vt:lpstr>Montserrat</vt:lpstr>
      <vt:lpstr>Calibri</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Beautiful.ai</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Analyzing FIFA World Cup Trends and Patterns</dc:title>
  <dc:subject>Analyzing FIFA World Cup Trends and Patterns</dc:subject>
  <dc:creator>De뀨</dc:creator>
  <cp:lastModifiedBy>Q P</cp:lastModifiedBy>
  <cp:revision>54</cp:revision>
  <dcterms:created xsi:type="dcterms:W3CDTF">2023-11-26T10:33:43Z</dcterms:created>
  <dcterms:modified xsi:type="dcterms:W3CDTF">2023-12-01T15:45:53Z</dcterms:modified>
</cp:coreProperties>
</file>